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2"/>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515" r:id="rId21"/>
    <p:sldId id="453" r:id="rId22"/>
    <p:sldId id="456" r:id="rId23"/>
    <p:sldId id="457" r:id="rId24"/>
    <p:sldId id="458" r:id="rId25"/>
    <p:sldId id="459" r:id="rId26"/>
    <p:sldId id="462" r:id="rId27"/>
    <p:sldId id="463" r:id="rId28"/>
    <p:sldId id="464" r:id="rId29"/>
    <p:sldId id="507" r:id="rId30"/>
    <p:sldId id="508" r:id="rId31"/>
    <p:sldId id="509" r:id="rId32"/>
    <p:sldId id="467" r:id="rId33"/>
    <p:sldId id="512" r:id="rId34"/>
    <p:sldId id="468" r:id="rId35"/>
    <p:sldId id="513" r:id="rId36"/>
    <p:sldId id="514" r:id="rId37"/>
    <p:sldId id="505" r:id="rId38"/>
    <p:sldId id="475" r:id="rId39"/>
    <p:sldId id="477" r:id="rId40"/>
    <p:sldId id="480" r:id="rId41"/>
    <p:sldId id="443" r:id="rId42"/>
    <p:sldId id="446" r:id="rId43"/>
    <p:sldId id="449" r:id="rId44"/>
    <p:sldId id="481" r:id="rId45"/>
    <p:sldId id="484" r:id="rId46"/>
    <p:sldId id="501" r:id="rId47"/>
    <p:sldId id="497" r:id="rId48"/>
    <p:sldId id="489" r:id="rId49"/>
    <p:sldId id="516" r:id="rId50"/>
    <p:sldId id="503" r:id="rId51"/>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League Gothic" panose="00000500000000000000" pitchFamily="50" charset="0"/>
      <p:regular r:id="rId57"/>
    </p:embeddedFont>
    <p:embeddedFont>
      <p:font typeface="Montserrat Classic Bold" panose="020B0604020202020204" charset="0"/>
      <p:regular r:id="rId58"/>
      <p:bold r:id="rId59"/>
    </p:embeddedFont>
    <p:embeddedFont>
      <p:font typeface="Montserrat Light" panose="020B0604020202020204" charset="0"/>
      <p:regular r:id="rId60"/>
      <p:bold r:id="rId61"/>
      <p:italic r:id="rId62"/>
      <p:boldItalic r:id="rId63"/>
    </p:embeddedFont>
    <p:embeddedFont>
      <p:font typeface="MoolBoran" panose="020B0100010101010101" pitchFamily="34"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73" autoAdjust="0"/>
  </p:normalViewPr>
  <p:slideViewPr>
    <p:cSldViewPr snapToGrid="0">
      <p:cViewPr varScale="1">
        <p:scale>
          <a:sx n="56" d="100"/>
          <a:sy n="56" d="100"/>
        </p:scale>
        <p:origin x="101" y="3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19/01/2021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‹N›</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341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565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713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590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556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582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208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microsoft.com/office/2007/relationships/hdphoto" Target="../media/hdphoto18.wdp"/><Relationship Id="rId9" Type="http://schemas.openxmlformats.org/officeDocument/2006/relationships/image" Target="../media/image50.png"/><Relationship Id="rId14" Type="http://schemas.openxmlformats.org/officeDocument/2006/relationships/image" Target="../media/image55.sv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21.wdp"/></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hdphoto" Target="../media/hdphoto11.wdp"/><Relationship Id="rId3" Type="http://schemas.openxmlformats.org/officeDocument/2006/relationships/image" Target="../media/image59.png"/><Relationship Id="rId7" Type="http://schemas.openxmlformats.org/officeDocument/2006/relationships/image" Target="../media/image60.png"/><Relationship Id="rId12" Type="http://schemas.openxmlformats.org/officeDocument/2006/relationships/image" Target="../media/image24.png"/><Relationship Id="rId2" Type="http://schemas.openxmlformats.org/officeDocument/2006/relationships/notesSlide" Target="../notesSlides/notesSlide24.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62.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2.wdp"/><Relationship Id="rId9" Type="http://schemas.openxmlformats.org/officeDocument/2006/relationships/image" Target="../media/image29.png"/><Relationship Id="rId1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23.wdp"/></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23.wdp"/></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23.wdp"/></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23.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microsoft.com/office/2007/relationships/hdphoto" Target="../media/hdphoto26.wdp"/><Relationship Id="rId13" Type="http://schemas.openxmlformats.org/officeDocument/2006/relationships/image" Target="../media/image70.png"/><Relationship Id="rId18" Type="http://schemas.microsoft.com/office/2007/relationships/hdphoto" Target="../media/hdphoto31.wdp"/><Relationship Id="rId26" Type="http://schemas.microsoft.com/office/2007/relationships/hdphoto" Target="../media/hdphoto35.wdp"/><Relationship Id="rId3" Type="http://schemas.openxmlformats.org/officeDocument/2006/relationships/image" Target="../media/image65.png"/><Relationship Id="rId21" Type="http://schemas.openxmlformats.org/officeDocument/2006/relationships/image" Target="../media/image74.png"/><Relationship Id="rId7" Type="http://schemas.openxmlformats.org/officeDocument/2006/relationships/image" Target="../media/image67.png"/><Relationship Id="rId12" Type="http://schemas.microsoft.com/office/2007/relationships/hdphoto" Target="../media/hdphoto28.wdp"/><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notesSlide" Target="../notesSlides/notesSlide29.xml"/><Relationship Id="rId16" Type="http://schemas.microsoft.com/office/2007/relationships/hdphoto" Target="../media/hdphoto30.wdp"/><Relationship Id="rId20" Type="http://schemas.microsoft.com/office/2007/relationships/hdphoto" Target="../media/hdphoto32.wdp"/><Relationship Id="rId1" Type="http://schemas.openxmlformats.org/officeDocument/2006/relationships/slideLayout" Target="../slideLayouts/slideLayout7.xml"/><Relationship Id="rId6" Type="http://schemas.microsoft.com/office/2007/relationships/hdphoto" Target="../media/hdphoto25.wdp"/><Relationship Id="rId11" Type="http://schemas.openxmlformats.org/officeDocument/2006/relationships/image" Target="../media/image69.png"/><Relationship Id="rId24" Type="http://schemas.microsoft.com/office/2007/relationships/hdphoto" Target="../media/hdphoto34.wdp"/><Relationship Id="rId5" Type="http://schemas.openxmlformats.org/officeDocument/2006/relationships/image" Target="../media/image66.png"/><Relationship Id="rId15" Type="http://schemas.openxmlformats.org/officeDocument/2006/relationships/image" Target="../media/image71.png"/><Relationship Id="rId23" Type="http://schemas.openxmlformats.org/officeDocument/2006/relationships/image" Target="../media/image75.png"/><Relationship Id="rId10" Type="http://schemas.microsoft.com/office/2007/relationships/hdphoto" Target="../media/hdphoto27.wdp"/><Relationship Id="rId19" Type="http://schemas.openxmlformats.org/officeDocument/2006/relationships/image" Target="../media/image73.png"/><Relationship Id="rId4" Type="http://schemas.microsoft.com/office/2007/relationships/hdphoto" Target="../media/hdphoto24.wdp"/><Relationship Id="rId9" Type="http://schemas.openxmlformats.org/officeDocument/2006/relationships/image" Target="../media/image68.png"/><Relationship Id="rId14" Type="http://schemas.microsoft.com/office/2007/relationships/hdphoto" Target="../media/hdphoto29.wdp"/><Relationship Id="rId22" Type="http://schemas.microsoft.com/office/2007/relationships/hdphoto" Target="../media/hdphoto33.wdp"/></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66.png"/><Relationship Id="rId4" Type="http://schemas.microsoft.com/office/2007/relationships/hdphoto" Target="../media/hdphoto24.wdp"/></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29.wdp"/><Relationship Id="rId5" Type="http://schemas.openxmlformats.org/officeDocument/2006/relationships/image" Target="../media/image70.png"/><Relationship Id="rId4" Type="http://schemas.microsoft.com/office/2007/relationships/hdphoto" Target="../media/hdphoto24.wdp"/></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32.wdp"/><Relationship Id="rId5" Type="http://schemas.openxmlformats.org/officeDocument/2006/relationships/image" Target="../media/image73.png"/><Relationship Id="rId4" Type="http://schemas.microsoft.com/office/2007/relationships/hdphoto" Target="../media/hdphoto24.wdp"/></Relationships>
</file>

<file path=ppt/slides/_rels/slide34.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76.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77.png"/><Relationship Id="rId21" Type="http://schemas.openxmlformats.org/officeDocument/2006/relationships/image" Target="../media/image72.png"/><Relationship Id="rId7" Type="http://schemas.openxmlformats.org/officeDocument/2006/relationships/image" Target="../media/image66.png"/><Relationship Id="rId12" Type="http://schemas.microsoft.com/office/2007/relationships/hdphoto" Target="../media/hdphoto33.wdp"/><Relationship Id="rId17" Type="http://schemas.openxmlformats.org/officeDocument/2006/relationships/image" Target="../media/image71.png"/><Relationship Id="rId25" Type="http://schemas.openxmlformats.org/officeDocument/2006/relationships/image" Target="../media/image75.png"/><Relationship Id="rId2" Type="http://schemas.openxmlformats.org/officeDocument/2006/relationships/notesSlide" Target="../notesSlides/notesSlide33.xml"/><Relationship Id="rId16" Type="http://schemas.microsoft.com/office/2007/relationships/hdphoto" Target="../media/hdphoto26.wdp"/><Relationship Id="rId20" Type="http://schemas.microsoft.com/office/2007/relationships/hdphoto" Target="../media/hdphoto28.wdp"/><Relationship Id="rId1" Type="http://schemas.openxmlformats.org/officeDocument/2006/relationships/slideLayout" Target="../slideLayouts/slideLayout7.xml"/><Relationship Id="rId6" Type="http://schemas.microsoft.com/office/2007/relationships/hdphoto" Target="../media/hdphoto32.wdp"/><Relationship Id="rId11" Type="http://schemas.openxmlformats.org/officeDocument/2006/relationships/image" Target="../media/image74.png"/><Relationship Id="rId24" Type="http://schemas.microsoft.com/office/2007/relationships/hdphoto" Target="../media/hdphoto29.wdp"/><Relationship Id="rId5" Type="http://schemas.openxmlformats.org/officeDocument/2006/relationships/image" Target="../media/image73.png"/><Relationship Id="rId15" Type="http://schemas.openxmlformats.org/officeDocument/2006/relationships/image" Target="../media/image67.png"/><Relationship Id="rId23" Type="http://schemas.openxmlformats.org/officeDocument/2006/relationships/image" Target="../media/image70.png"/><Relationship Id="rId10" Type="http://schemas.microsoft.com/office/2007/relationships/hdphoto" Target="../media/hdphoto27.wdp"/><Relationship Id="rId19" Type="http://schemas.openxmlformats.org/officeDocument/2006/relationships/image" Target="../media/image69.png"/><Relationship Id="rId4" Type="http://schemas.microsoft.com/office/2007/relationships/hdphoto" Target="../media/hdphoto36.wdp"/><Relationship Id="rId9" Type="http://schemas.openxmlformats.org/officeDocument/2006/relationships/image" Target="../media/image68.png"/><Relationship Id="rId14" Type="http://schemas.microsoft.com/office/2007/relationships/hdphoto" Target="../media/hdphoto35.wdp"/><Relationship Id="rId22" Type="http://schemas.microsoft.com/office/2007/relationships/hdphoto" Target="../media/hdphoto31.wdp"/></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38.wdp"/></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80.png"/><Relationship Id="rId21" Type="http://schemas.openxmlformats.org/officeDocument/2006/relationships/image" Target="../media/image36.png"/><Relationship Id="rId7" Type="http://schemas.openxmlformats.org/officeDocument/2006/relationships/image" Target="../media/image60.png"/><Relationship Id="rId12" Type="http://schemas.openxmlformats.org/officeDocument/2006/relationships/image" Target="../media/image32.png"/><Relationship Id="rId17" Type="http://schemas.openxmlformats.org/officeDocument/2006/relationships/image" Target="../media/image83.png"/><Relationship Id="rId2" Type="http://schemas.openxmlformats.org/officeDocument/2006/relationships/notesSlide" Target="../notesSlides/notesSlide37.xml"/><Relationship Id="rId16" Type="http://schemas.openxmlformats.org/officeDocument/2006/relationships/image" Target="../media/image82.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81.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9.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84.png"/></Relationships>
</file>

<file path=ppt/slides/_rels/slide39.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85.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24.png"/><Relationship Id="rId3" Type="http://schemas.openxmlformats.org/officeDocument/2006/relationships/image" Target="../media/image87.png"/><Relationship Id="rId7" Type="http://schemas.openxmlformats.org/officeDocument/2006/relationships/image" Target="../media/image60.png"/><Relationship Id="rId12" Type="http://schemas.microsoft.com/office/2007/relationships/hdphoto" Target="../media/hdphoto42.wdp"/><Relationship Id="rId2" Type="http://schemas.openxmlformats.org/officeDocument/2006/relationships/notesSlide" Target="../notesSlides/notesSlide39.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88.png"/><Relationship Id="rId5" Type="http://schemas.openxmlformats.org/officeDocument/2006/relationships/image" Target="../media/image21.png"/><Relationship Id="rId15" Type="http://schemas.openxmlformats.org/officeDocument/2006/relationships/image" Target="../media/image89.png"/><Relationship Id="rId10" Type="http://schemas.openxmlformats.org/officeDocument/2006/relationships/image" Target="../media/image38.png"/><Relationship Id="rId4" Type="http://schemas.microsoft.com/office/2007/relationships/hdphoto" Target="../media/hdphoto41.wdp"/><Relationship Id="rId9" Type="http://schemas.openxmlformats.org/officeDocument/2006/relationships/image" Target="../media/image29.png"/><Relationship Id="rId14" Type="http://schemas.microsoft.com/office/2007/relationships/hdphoto" Target="../media/hdphoto11.wdp"/></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43.wdp"/></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1.png"/><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4.wdp"/><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31.png"/><Relationship Id="rId12" Type="http://schemas.openxmlformats.org/officeDocument/2006/relationships/image" Target="../media/image95.png"/><Relationship Id="rId2" Type="http://schemas.openxmlformats.org/officeDocument/2006/relationships/notesSlide" Target="../notesSlides/notesSlide42.xml"/><Relationship Id="rId16"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94.png"/><Relationship Id="rId5" Type="http://schemas.openxmlformats.org/officeDocument/2006/relationships/image" Target="../media/image28.png"/><Relationship Id="rId15" Type="http://schemas.openxmlformats.org/officeDocument/2006/relationships/image" Target="../media/image98.png"/><Relationship Id="rId10" Type="http://schemas.openxmlformats.org/officeDocument/2006/relationships/image" Target="../media/image43.png"/><Relationship Id="rId4" Type="http://schemas.microsoft.com/office/2007/relationships/hdphoto" Target="../media/hdphoto44.wdp"/><Relationship Id="rId9" Type="http://schemas.openxmlformats.org/officeDocument/2006/relationships/image" Target="../media/image93.png"/><Relationship Id="rId14" Type="http://schemas.openxmlformats.org/officeDocument/2006/relationships/image" Target="../media/image97.png"/></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microsoft.com/office/2007/relationships/hdphoto" Target="../media/hdphoto45.wdp"/><Relationship Id="rId9"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47.wdp"/></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48.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l="-11000" r="-1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9344025"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80" y="685245"/>
            <a:ext cx="9034996"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NEURAL CLASSIFIER</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799677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REAL WORLD SCENARIO</a:t>
            </a:r>
          </a:p>
        </p:txBody>
      </p:sp>
      <p:pic>
        <p:nvPicPr>
          <p:cNvPr id="30" name="Graphic 13" descr="Arrow Right with solid fill">
            <a:extLst>
              <a:ext uri="{FF2B5EF4-FFF2-40B4-BE49-F238E27FC236}">
                <a16:creationId xmlns:a16="http://schemas.microsoft.com/office/drawing/2014/main" id="{7588F7AE-24A6-474F-BDED-D0B9CC3B29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6686" y="4214280"/>
            <a:ext cx="914400" cy="914400"/>
          </a:xfrm>
          <a:prstGeom prst="rect">
            <a:avLst/>
          </a:prstGeom>
        </p:spPr>
      </p:pic>
      <p:pic>
        <p:nvPicPr>
          <p:cNvPr id="32" name="Graphic 16" descr="Arrow Right with solid fill">
            <a:extLst>
              <a:ext uri="{FF2B5EF4-FFF2-40B4-BE49-F238E27FC236}">
                <a16:creationId xmlns:a16="http://schemas.microsoft.com/office/drawing/2014/main" id="{FF7C27BD-A952-4331-8708-26DA0A005D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2766" y="4211237"/>
            <a:ext cx="914400" cy="914400"/>
          </a:xfrm>
          <a:prstGeom prst="rect">
            <a:avLst/>
          </a:prstGeom>
        </p:spPr>
      </p:pic>
      <p:pic>
        <p:nvPicPr>
          <p:cNvPr id="34" name="Graphic 19" descr="Arrow Right with solid fill">
            <a:extLst>
              <a:ext uri="{FF2B5EF4-FFF2-40B4-BE49-F238E27FC236}">
                <a16:creationId xmlns:a16="http://schemas.microsoft.com/office/drawing/2014/main" id="{ED48602D-55BB-4E0F-88F1-41D34DDCAA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4928" y="4211237"/>
            <a:ext cx="914400" cy="914400"/>
          </a:xfrm>
          <a:prstGeom prst="rect">
            <a:avLst/>
          </a:prstGeom>
        </p:spPr>
      </p:pic>
      <p:sp>
        <p:nvSpPr>
          <p:cNvPr id="35" name="TextBox 21">
            <a:extLst>
              <a:ext uri="{FF2B5EF4-FFF2-40B4-BE49-F238E27FC236}">
                <a16:creationId xmlns:a16="http://schemas.microsoft.com/office/drawing/2014/main" id="{550AD444-F22A-4124-9801-3B9594EDE0AB}"/>
              </a:ext>
            </a:extLst>
          </p:cNvPr>
          <p:cNvSpPr txBox="1"/>
          <p:nvPr/>
        </p:nvSpPr>
        <p:spPr>
          <a:xfrm>
            <a:off x="12494072" y="4091396"/>
            <a:ext cx="1316083" cy="1200329"/>
          </a:xfrm>
          <a:prstGeom prst="rect">
            <a:avLst/>
          </a:prstGeom>
          <a:noFill/>
        </p:spPr>
        <p:txBody>
          <a:bodyPr wrap="square">
            <a:spAutoFit/>
          </a:bodyPr>
          <a:lstStyle/>
          <a:p>
            <a:r>
              <a:rPr lang="en-US" sz="7200" dirty="0">
                <a:solidFill>
                  <a:srgbClr val="FFFEE6"/>
                </a:solidFill>
                <a:latin typeface="League Gothic"/>
              </a:rPr>
              <a:t>UMP</a:t>
            </a:r>
            <a:endParaRPr lang="it-IT" sz="7200" dirty="0"/>
          </a:p>
        </p:txBody>
      </p:sp>
      <p:grpSp>
        <p:nvGrpSpPr>
          <p:cNvPr id="2" name="Gruppo 1">
            <a:extLst>
              <a:ext uri="{FF2B5EF4-FFF2-40B4-BE49-F238E27FC236}">
                <a16:creationId xmlns:a16="http://schemas.microsoft.com/office/drawing/2014/main" id="{1D787466-39F4-4BFE-93FC-58B42AEEFF36}"/>
              </a:ext>
            </a:extLst>
          </p:cNvPr>
          <p:cNvGrpSpPr/>
          <p:nvPr/>
        </p:nvGrpSpPr>
        <p:grpSpPr>
          <a:xfrm>
            <a:off x="4045403" y="4211237"/>
            <a:ext cx="1241516" cy="1371853"/>
            <a:chOff x="4045403" y="4211237"/>
            <a:chExt cx="1241516" cy="1371853"/>
          </a:xfrm>
        </p:grpSpPr>
        <p:pic>
          <p:nvPicPr>
            <p:cNvPr id="29" name="Graphic 9" descr="Smiling face outline with solid fill">
              <a:extLst>
                <a:ext uri="{FF2B5EF4-FFF2-40B4-BE49-F238E27FC236}">
                  <a16:creationId xmlns:a16="http://schemas.microsoft.com/office/drawing/2014/main" id="{D572E13B-9FAD-49B4-B476-C88ADBD06F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8961" y="4211237"/>
              <a:ext cx="914400" cy="914400"/>
            </a:xfrm>
            <a:prstGeom prst="rect">
              <a:avLst/>
            </a:prstGeom>
          </p:spPr>
        </p:pic>
        <p:sp>
          <p:nvSpPr>
            <p:cNvPr id="36" name="TextBox 23">
              <a:extLst>
                <a:ext uri="{FF2B5EF4-FFF2-40B4-BE49-F238E27FC236}">
                  <a16:creationId xmlns:a16="http://schemas.microsoft.com/office/drawing/2014/main" id="{AA2BDECC-A9D9-46F2-9224-7394D6BD31FA}"/>
                </a:ext>
              </a:extLst>
            </p:cNvPr>
            <p:cNvSpPr txBox="1"/>
            <p:nvPr/>
          </p:nvSpPr>
          <p:spPr>
            <a:xfrm>
              <a:off x="4045403" y="5123284"/>
              <a:ext cx="1241516" cy="459806"/>
            </a:xfrm>
            <a:prstGeom prst="rect">
              <a:avLst/>
            </a:prstGeom>
            <a:noFill/>
          </p:spPr>
          <p:txBody>
            <a:bodyPr wrap="square">
              <a:spAutoFit/>
            </a:bodyPr>
            <a:lstStyle/>
            <a:p>
              <a:pPr algn="ctr">
                <a:lnSpc>
                  <a:spcPts val="3200"/>
                </a:lnSpc>
              </a:pPr>
              <a:r>
                <a:rPr lang="en-US" sz="2400" spc="-30" dirty="0">
                  <a:solidFill>
                    <a:srgbClr val="FFFEE6"/>
                  </a:solidFill>
                  <a:latin typeface="Montserrat Light"/>
                </a:rPr>
                <a:t>Photo</a:t>
              </a:r>
            </a:p>
          </p:txBody>
        </p:sp>
      </p:grpSp>
      <p:grpSp>
        <p:nvGrpSpPr>
          <p:cNvPr id="3" name="Gruppo 2">
            <a:extLst>
              <a:ext uri="{FF2B5EF4-FFF2-40B4-BE49-F238E27FC236}">
                <a16:creationId xmlns:a16="http://schemas.microsoft.com/office/drawing/2014/main" id="{CE5FF946-65EE-4922-91C5-C4586EB40790}"/>
              </a:ext>
            </a:extLst>
          </p:cNvPr>
          <p:cNvGrpSpPr/>
          <p:nvPr/>
        </p:nvGrpSpPr>
        <p:grpSpPr>
          <a:xfrm>
            <a:off x="6750810" y="4068272"/>
            <a:ext cx="1552229" cy="1897497"/>
            <a:chOff x="6750810" y="4068272"/>
            <a:chExt cx="1552229" cy="1897497"/>
          </a:xfrm>
        </p:grpSpPr>
        <p:sp>
          <p:nvSpPr>
            <p:cNvPr id="31" name="TextBox 15">
              <a:extLst>
                <a:ext uri="{FF2B5EF4-FFF2-40B4-BE49-F238E27FC236}">
                  <a16:creationId xmlns:a16="http://schemas.microsoft.com/office/drawing/2014/main" id="{537CCDBF-1DC5-4745-A5D7-DBF3D485C67D}"/>
                </a:ext>
              </a:extLst>
            </p:cNvPr>
            <p:cNvSpPr txBox="1"/>
            <p:nvPr/>
          </p:nvSpPr>
          <p:spPr>
            <a:xfrm>
              <a:off x="6943723" y="4068272"/>
              <a:ext cx="1166405" cy="1200329"/>
            </a:xfrm>
            <a:prstGeom prst="rect">
              <a:avLst/>
            </a:prstGeom>
            <a:noFill/>
          </p:spPr>
          <p:txBody>
            <a:bodyPr wrap="square">
              <a:spAutoFit/>
            </a:bodyPr>
            <a:lstStyle/>
            <a:p>
              <a:pPr lvl="0" algn="ctr">
                <a:defRPr/>
              </a:pPr>
              <a:r>
                <a:rPr lang="en-US" sz="7200" dirty="0">
                  <a:solidFill>
                    <a:srgbClr val="FFFEE6"/>
                  </a:solidFill>
                  <a:latin typeface="League Gothic"/>
                </a:rPr>
                <a:t>PCA</a:t>
              </a:r>
            </a:p>
          </p:txBody>
        </p:sp>
        <p:sp>
          <p:nvSpPr>
            <p:cNvPr id="37" name="TextBox 25">
              <a:extLst>
                <a:ext uri="{FF2B5EF4-FFF2-40B4-BE49-F238E27FC236}">
                  <a16:creationId xmlns:a16="http://schemas.microsoft.com/office/drawing/2014/main" id="{4CB093C4-4A66-4735-990F-00E42B888575}"/>
                </a:ext>
              </a:extLst>
            </p:cNvPr>
            <p:cNvSpPr txBox="1"/>
            <p:nvPr/>
          </p:nvSpPr>
          <p:spPr>
            <a:xfrm>
              <a:off x="6750810" y="5095594"/>
              <a:ext cx="1552229" cy="870175"/>
            </a:xfrm>
            <a:prstGeom prst="rect">
              <a:avLst/>
            </a:prstGeom>
            <a:noFill/>
          </p:spPr>
          <p:txBody>
            <a:bodyPr wrap="square">
              <a:spAutoFit/>
            </a:bodyPr>
            <a:lstStyle/>
            <a:p>
              <a:pPr algn="ctr">
                <a:lnSpc>
                  <a:spcPts val="3200"/>
                </a:lnSpc>
              </a:pPr>
              <a:r>
                <a:rPr lang="en-US" sz="2400" spc="-30" dirty="0">
                  <a:solidFill>
                    <a:srgbClr val="FFFEE6"/>
                  </a:solidFill>
                  <a:latin typeface="Montserrat Light"/>
                </a:rPr>
                <a:t>Features Extractor</a:t>
              </a:r>
            </a:p>
          </p:txBody>
        </p:sp>
      </p:grpSp>
      <p:grpSp>
        <p:nvGrpSpPr>
          <p:cNvPr id="57" name="Gruppo 56">
            <a:extLst>
              <a:ext uri="{FF2B5EF4-FFF2-40B4-BE49-F238E27FC236}">
                <a16:creationId xmlns:a16="http://schemas.microsoft.com/office/drawing/2014/main" id="{8DB565AF-B3EF-4CE4-A6C9-8F8FD99A8B21}"/>
              </a:ext>
            </a:extLst>
          </p:cNvPr>
          <p:cNvGrpSpPr/>
          <p:nvPr/>
        </p:nvGrpSpPr>
        <p:grpSpPr>
          <a:xfrm>
            <a:off x="3505724" y="8011040"/>
            <a:ext cx="10760752" cy="1990288"/>
            <a:chOff x="3505724" y="8011040"/>
            <a:chExt cx="10760752" cy="1990288"/>
          </a:xfrm>
        </p:grpSpPr>
        <p:sp>
          <p:nvSpPr>
            <p:cNvPr id="39" name="TextBox 32">
              <a:extLst>
                <a:ext uri="{FF2B5EF4-FFF2-40B4-BE49-F238E27FC236}">
                  <a16:creationId xmlns:a16="http://schemas.microsoft.com/office/drawing/2014/main" id="{2E7F10C2-A866-49AF-A3FF-B44FC21511B8}"/>
                </a:ext>
              </a:extLst>
            </p:cNvPr>
            <p:cNvSpPr txBox="1"/>
            <p:nvPr/>
          </p:nvSpPr>
          <p:spPr>
            <a:xfrm>
              <a:off x="4723104" y="8011040"/>
              <a:ext cx="9543372" cy="1990288"/>
            </a:xfrm>
            <a:prstGeom prst="rect">
              <a:avLst/>
            </a:prstGeom>
            <a:noFill/>
          </p:spPr>
          <p:txBody>
            <a:bodyPr wrap="square">
              <a:spAutoFit/>
            </a:bodyPr>
            <a:lstStyle/>
            <a:p>
              <a:pPr algn="just">
                <a:lnSpc>
                  <a:spcPts val="3727"/>
                </a:lnSpc>
                <a:defRPr/>
              </a:pPr>
              <a:r>
                <a:rPr kumimoji="0" lang="en-US" sz="2400" b="0" i="0" strike="noStrike" kern="1200" cap="none" spc="174" normalizeH="0" baseline="0" noProof="0" dirty="0">
                  <a:ln>
                    <a:noFill/>
                  </a:ln>
                  <a:solidFill>
                    <a:srgbClr val="F8CF2C"/>
                  </a:solidFill>
                  <a:effectLst/>
                  <a:uLnTx/>
                  <a:uFillTx/>
                  <a:latin typeface="Montserrat Classic Bold"/>
                  <a:ea typeface="+mn-ea"/>
                  <a:cs typeface="+mn-cs"/>
                </a:rPr>
                <a:t>COMPANIES IMPLEMENTING THE UMP NEEDS ALSO TO IMPLEMENT A PCA EXTRACTOR </a:t>
              </a:r>
              <a:r>
                <a:rPr lang="en-US" sz="2400" spc="174" dirty="0">
                  <a:solidFill>
                    <a:srgbClr val="F8CF2C"/>
                  </a:solidFill>
                  <a:latin typeface="Montserrat Classic Bold"/>
                </a:rPr>
                <a:t>OR THE SYSTEM COULD IMPLEMENT AN UNIQUE COMMON PCA FOR ALL THE IMPLEMENTATIONS.</a:t>
              </a:r>
              <a:endParaRPr kumimoji="0" lang="en-US" sz="2400" b="0" i="0"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40" name="Graphic 34" descr="Thumbs Down with solid fill">
              <a:extLst>
                <a:ext uri="{FF2B5EF4-FFF2-40B4-BE49-F238E27FC236}">
                  <a16:creationId xmlns:a16="http://schemas.microsoft.com/office/drawing/2014/main" id="{BEBEE27B-DBD8-49C1-8859-2D5650F00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05724" y="8548984"/>
              <a:ext cx="914400" cy="914400"/>
            </a:xfrm>
            <a:prstGeom prst="rect">
              <a:avLst/>
            </a:prstGeom>
          </p:spPr>
        </p:pic>
      </p:grpSp>
      <p:grpSp>
        <p:nvGrpSpPr>
          <p:cNvPr id="56" name="Gruppo 55">
            <a:extLst>
              <a:ext uri="{FF2B5EF4-FFF2-40B4-BE49-F238E27FC236}">
                <a16:creationId xmlns:a16="http://schemas.microsoft.com/office/drawing/2014/main" id="{2D45175C-2046-4C37-9FCA-16733DCE325D}"/>
              </a:ext>
            </a:extLst>
          </p:cNvPr>
          <p:cNvGrpSpPr/>
          <p:nvPr/>
        </p:nvGrpSpPr>
        <p:grpSpPr>
          <a:xfrm>
            <a:off x="3505724" y="6504495"/>
            <a:ext cx="10760753" cy="982385"/>
            <a:chOff x="3505724" y="6504495"/>
            <a:chExt cx="10760753" cy="982385"/>
          </a:xfrm>
        </p:grpSpPr>
        <p:sp>
          <p:nvSpPr>
            <p:cNvPr id="38" name="TextBox 31">
              <a:extLst>
                <a:ext uri="{FF2B5EF4-FFF2-40B4-BE49-F238E27FC236}">
                  <a16:creationId xmlns:a16="http://schemas.microsoft.com/office/drawing/2014/main" id="{A02AD210-CB8B-46BA-90ED-78EDDACDB396}"/>
                </a:ext>
              </a:extLst>
            </p:cNvPr>
            <p:cNvSpPr txBox="1"/>
            <p:nvPr/>
          </p:nvSpPr>
          <p:spPr>
            <a:xfrm>
              <a:off x="4723105" y="6504495"/>
              <a:ext cx="9543372" cy="982385"/>
            </a:xfrm>
            <a:prstGeom prst="rect">
              <a:avLst/>
            </a:prstGeom>
            <a:noFill/>
          </p:spPr>
          <p:txBody>
            <a:bodyPr wrap="square">
              <a:spAutoFit/>
            </a:bodyPr>
            <a:lstStyle/>
            <a:p>
              <a:pPr>
                <a:lnSpc>
                  <a:spcPts val="3727"/>
                </a:lnSpc>
                <a:defRPr/>
              </a:pPr>
              <a:r>
                <a:rPr kumimoji="0" lang="en-US" sz="2400" b="0" i="0" strike="noStrike" kern="1200" cap="none" spc="174" normalizeH="0" baseline="0" noProof="0" dirty="0">
                  <a:ln>
                    <a:noFill/>
                  </a:ln>
                  <a:solidFill>
                    <a:srgbClr val="F8CF2C"/>
                  </a:solidFill>
                  <a:effectLst/>
                  <a:uLnTx/>
                  <a:uFillTx/>
                  <a:latin typeface="Montserrat Classic Bold"/>
                  <a:ea typeface="+mn-ea"/>
                  <a:cs typeface="+mn-cs"/>
                </a:rPr>
                <a:t>THE P</a:t>
              </a:r>
              <a:r>
                <a:rPr lang="en-US" sz="2400" spc="174" dirty="0">
                  <a:solidFill>
                    <a:srgbClr val="F8CF2C"/>
                  </a:solidFill>
                  <a:latin typeface="Montserrat Classic Bold"/>
                </a:rPr>
                <a:t>CA FEATURES EXTRACTED CAN BE EXCHANGED BETWEEN THE VEHICLE AND THE CLOUD</a:t>
              </a:r>
              <a:endParaRPr kumimoji="0" lang="en-US" sz="2400" b="0" i="0" u="none"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41" name="Graphic 36" descr="Checkmark with solid fill">
              <a:extLst>
                <a:ext uri="{FF2B5EF4-FFF2-40B4-BE49-F238E27FC236}">
                  <a16:creationId xmlns:a16="http://schemas.microsoft.com/office/drawing/2014/main" id="{0A3E03A6-DD52-4722-A679-95C5AB267E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05724" y="6538488"/>
              <a:ext cx="914400" cy="914400"/>
            </a:xfrm>
            <a:prstGeom prst="rect">
              <a:avLst/>
            </a:prstGeom>
          </p:spPr>
        </p:pic>
      </p:grpSp>
      <p:grpSp>
        <p:nvGrpSpPr>
          <p:cNvPr id="4" name="Gruppo 3">
            <a:extLst>
              <a:ext uri="{FF2B5EF4-FFF2-40B4-BE49-F238E27FC236}">
                <a16:creationId xmlns:a16="http://schemas.microsoft.com/office/drawing/2014/main" id="{2F1E2F4F-A451-4561-95A3-B1F2851BB68A}"/>
              </a:ext>
            </a:extLst>
          </p:cNvPr>
          <p:cNvGrpSpPr/>
          <p:nvPr/>
        </p:nvGrpSpPr>
        <p:grpSpPr>
          <a:xfrm>
            <a:off x="9557925" y="4211236"/>
            <a:ext cx="1479235" cy="1782223"/>
            <a:chOff x="9557925" y="4211236"/>
            <a:chExt cx="1479235" cy="1782223"/>
          </a:xfrm>
        </p:grpSpPr>
        <p:pic>
          <p:nvPicPr>
            <p:cNvPr id="33" name="Graphic 18" descr="Artificial Intelligence outline">
              <a:extLst>
                <a:ext uri="{FF2B5EF4-FFF2-40B4-BE49-F238E27FC236}">
                  <a16:creationId xmlns:a16="http://schemas.microsoft.com/office/drawing/2014/main" id="{D9BCDA1D-26AF-4498-9A03-7C8B5EA704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44900" y="4211236"/>
              <a:ext cx="914400" cy="914400"/>
            </a:xfrm>
            <a:prstGeom prst="rect">
              <a:avLst/>
            </a:prstGeom>
          </p:spPr>
        </p:pic>
        <p:sp>
          <p:nvSpPr>
            <p:cNvPr id="55" name="TextBox 25">
              <a:extLst>
                <a:ext uri="{FF2B5EF4-FFF2-40B4-BE49-F238E27FC236}">
                  <a16:creationId xmlns:a16="http://schemas.microsoft.com/office/drawing/2014/main" id="{D647EF2D-2905-48C7-B73A-15DF82441F56}"/>
                </a:ext>
              </a:extLst>
            </p:cNvPr>
            <p:cNvSpPr txBox="1"/>
            <p:nvPr/>
          </p:nvSpPr>
          <p:spPr>
            <a:xfrm>
              <a:off x="9557925" y="5123284"/>
              <a:ext cx="1479235" cy="870175"/>
            </a:xfrm>
            <a:prstGeom prst="rect">
              <a:avLst/>
            </a:prstGeom>
            <a:noFill/>
          </p:spPr>
          <p:txBody>
            <a:bodyPr wrap="square">
              <a:spAutoFit/>
            </a:bodyPr>
            <a:lstStyle/>
            <a:p>
              <a:pPr algn="ctr">
                <a:lnSpc>
                  <a:spcPts val="3200"/>
                </a:lnSpc>
              </a:pPr>
              <a:r>
                <a:rPr lang="en-US" sz="2400" spc="-30" dirty="0">
                  <a:solidFill>
                    <a:srgbClr val="FFFEE6"/>
                  </a:solidFill>
                  <a:latin typeface="Montserrat Light"/>
                </a:rPr>
                <a:t>Neural</a:t>
              </a:r>
              <a:br>
                <a:rPr lang="en-US" sz="2400" spc="-30" dirty="0">
                  <a:solidFill>
                    <a:srgbClr val="FFFEE6"/>
                  </a:solidFill>
                  <a:latin typeface="Montserrat Light"/>
                </a:rPr>
              </a:br>
              <a:r>
                <a:rPr lang="en-US" sz="2400" spc="-30" dirty="0">
                  <a:solidFill>
                    <a:srgbClr val="FFFEE6"/>
                  </a:solidFill>
                  <a:latin typeface="Montserrat Light"/>
                </a:rPr>
                <a:t>Classifier</a:t>
              </a:r>
            </a:p>
          </p:txBody>
        </p:sp>
      </p:grpSp>
    </p:spTree>
    <p:extLst>
      <p:ext uri="{BB962C8B-B14F-4D97-AF65-F5344CB8AC3E}">
        <p14:creationId xmlns:p14="http://schemas.microsoft.com/office/powerpoint/2010/main" val="176597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22" presetClass="entr" presetSubtype="8" fill="hold" nodeType="afterEffect">
                                  <p:stCondLst>
                                    <p:cond delay="25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500"/>
                            </p:stCondLst>
                            <p:childTnLst>
                              <p:par>
                                <p:cTn id="36" presetID="22" presetClass="entr" presetSubtype="8" fill="hold" nodeType="afterEffect">
                                  <p:stCondLst>
                                    <p:cond delay="25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500"/>
                            </p:stCondLst>
                            <p:childTnLst>
                              <p:par>
                                <p:cTn id="45" presetID="14" presetClass="entr" presetSubtype="10" fill="hold" grpId="0" nodeType="afterEffect">
                                  <p:stCondLst>
                                    <p:cond delay="500"/>
                                  </p:stCondLst>
                                  <p:childTnLst>
                                    <p:set>
                                      <p:cBhvr>
                                        <p:cTn id="46" dur="1" fill="hold">
                                          <p:stCondLst>
                                            <p:cond delay="0"/>
                                          </p:stCondLst>
                                        </p:cTn>
                                        <p:tgtEl>
                                          <p:spTgt spid="35"/>
                                        </p:tgtEl>
                                        <p:attrNameLst>
                                          <p:attrName>style.visibility</p:attrName>
                                        </p:attrNameLst>
                                      </p:cBhvr>
                                      <p:to>
                                        <p:strVal val="visible"/>
                                      </p:to>
                                    </p:set>
                                    <p:animEffect transition="in" filter="randombar(horizontal)">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randombar(horizontal)">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randombar(horizontal)">
                                      <p:cBhvr>
                                        <p:cTn id="5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the name, surname, age, address, gender, payment methods, as well as a set of their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their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a:t>
            </a:r>
            <a:r>
              <a:rPr lang="en-US" sz="2400" i="1" spc="18" dirty="0" err="1">
                <a:solidFill>
                  <a:srgbClr val="FFFEE6"/>
                </a:solidFill>
                <a:latin typeface="Montserrat Light"/>
              </a:rPr>
              <a:t>USoP</a:t>
            </a:r>
            <a:r>
              <a:rPr lang="en-US" sz="2400" i="1" spc="18" dirty="0">
                <a:solidFill>
                  <a:srgbClr val="FFFEE6"/>
                </a:solidFill>
                <a:latin typeface="Montserrat Light"/>
              </a:rPr>
              <a:t>)” </a:t>
            </a:r>
            <a:r>
              <a:rPr lang="en-US" sz="2400" spc="18" dirty="0">
                <a:solidFill>
                  <a:srgbClr val="FFFEE6"/>
                </a:solidFill>
                <a:latin typeface="Montserrat Light"/>
              </a:rPr>
              <a:t>module, holding a collection of the user general interests and preferences as well as a selection of their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and shall be stored within a dedicated cloud service, while the Local UMP must hold the subset of information contained in its respective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78979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car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being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75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42" dur="500"/>
                                        <p:tgtEl>
                                          <p:spTgt spid="1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7" dur="500"/>
                                        <p:tgtEl>
                                          <p:spTgt spid="18">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5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build="p"/>
      <p:bldP spid="19"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3691460"/>
          </a:xfrm>
          <a:prstGeom prst="rect">
            <a:avLst/>
          </a:prstGeom>
        </p:spPr>
        <p:txBody>
          <a:bodyPr wrap="square" lIns="0" tIns="0" rIns="0" bIns="0" rtlCol="0" anchor="t">
            <a:spAutoFit/>
          </a:bodyPr>
          <a:lstStyle/>
          <a:p>
            <a:pPr algn="just"/>
            <a:r>
              <a:rPr lang="it-IT" sz="2400" spc="-30" dirty="0">
                <a:solidFill>
                  <a:srgbClr val="FFFEE6"/>
                </a:solidFill>
                <a:latin typeface="Montserrat Light"/>
              </a:rPr>
              <a:t>The </a:t>
            </a:r>
            <a:r>
              <a:rPr lang="en-US" sz="2400" spc="-30" dirty="0">
                <a:solidFill>
                  <a:srgbClr val="FFFEE6"/>
                </a:solidFill>
                <a:latin typeface="Montserrat Light"/>
              </a:rPr>
              <a:t>language of choice is Python. It adapts well to every need thanks to the presence of numerous libraries and because is one of the most used languages now it is constantly updated. New libraries and therefore new features are added almost every day making it a multi-purpose, effective and well-structured language. The possibility that a better and more 'powerful' language emerges has been evaluated and this would require a rewrite of the prototype code if the performance were better. Furthermore, python currently remains the best language for machine learning and all that follows, thanks to the presence of well-stocked libraries dedicated to this purpose. The code rewrite problem could be mitigated by splitting them into independent modules that communicate with each other via sockets. So, if a better language is found for one of the modules, it would be enough to rewrite only that module in the new language, thus limiting any necessary updates. </a:t>
            </a:r>
            <a:r>
              <a:rPr lang="it-IT" sz="2400" spc="-30" dirty="0">
                <a:solidFill>
                  <a:srgbClr val="FFFEE6"/>
                </a:solidFill>
                <a:latin typeface="Montserrat Light"/>
              </a:rPr>
              <a:t> </a:t>
            </a:r>
          </a:p>
          <a:p>
            <a:pPr algn="just">
              <a:lnSpc>
                <a:spcPts val="3200"/>
              </a:lnSpc>
            </a:pPr>
            <a:endParaRPr lang="en-US" sz="2400" spc="-30" dirty="0">
              <a:solidFill>
                <a:srgbClr val="FFFEE6"/>
              </a:solidFill>
              <a:latin typeface="Montserrat Light"/>
            </a:endParaRP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474489"/>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CODING</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LANGUAGE</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8863192"/>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9109741" y="8803431"/>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86315" y="8868193"/>
            <a:ext cx="369896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MEDIUM TO LOW</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 name="TextBox 7">
            <a:extLst>
              <a:ext uri="{FF2B5EF4-FFF2-40B4-BE49-F238E27FC236}">
                <a16:creationId xmlns:a16="http://schemas.microsoft.com/office/drawing/2014/main" id="{59F38ECB-DB6C-4CBB-967F-5F7C3158C066}"/>
              </a:ext>
            </a:extLst>
          </p:cNvPr>
          <p:cNvSpPr txBox="1"/>
          <p:nvPr/>
        </p:nvSpPr>
        <p:spPr>
          <a:xfrm>
            <a:off x="11718878" y="8803431"/>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38E6D5B5-32CD-4204-B86B-8EC1BB5E3437}"/>
              </a:ext>
            </a:extLst>
          </p:cNvPr>
          <p:cNvSpPr txBox="1"/>
          <p:nvPr/>
        </p:nvSpPr>
        <p:spPr>
          <a:xfrm>
            <a:off x="15663244" y="2161142"/>
            <a:ext cx="1746341"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1/4</a:t>
            </a:r>
            <a:endParaRPr lang="it-IT" dirty="0"/>
          </a:p>
        </p:txBody>
      </p:sp>
    </p:spTree>
    <p:extLst>
      <p:ext uri="{BB962C8B-B14F-4D97-AF65-F5344CB8AC3E}">
        <p14:creationId xmlns:p14="http://schemas.microsoft.com/office/powerpoint/2010/main" val="27714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10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125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500"/>
                            </p:stCondLst>
                            <p:childTnLst>
                              <p:par>
                                <p:cTn id="37" presetID="14" presetClass="entr" presetSubtype="10" fill="hold" grpId="0"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childTnLst>
                          </p:cTn>
                        </p:par>
                        <p:par>
                          <p:cTn id="40" fill="hold">
                            <p:stCondLst>
                              <p:cond delay="1500"/>
                            </p:stCondLst>
                            <p:childTnLst>
                              <p:par>
                                <p:cTn id="41" presetID="22" presetClass="entr" presetSubtype="8" fill="hold" grpId="0" nodeType="afterEffect">
                                  <p:stCondLst>
                                    <p:cond delay="75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childTnLst>
                          </p:cTn>
                        </p:par>
                        <p:par>
                          <p:cTn id="44" fill="hold">
                            <p:stCondLst>
                              <p:cond delay="2750"/>
                            </p:stCondLst>
                            <p:childTnLst>
                              <p:par>
                                <p:cTn id="45" presetID="14" presetClass="entr" presetSubtype="10" fill="hold" grpId="0" nodeType="after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p:bldP spid="27" grpId="0"/>
      <p:bldP spid="37" grpId="0"/>
      <p:bldP spid="38" grpId="0"/>
      <p:bldP spid="20" grpId="0"/>
      <p:bldP spid="21"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215991"/>
          </a:xfrm>
          <a:prstGeom prst="rect">
            <a:avLst/>
          </a:prstGeom>
        </p:spPr>
        <p:txBody>
          <a:bodyPr wrap="square" lIns="0" tIns="0" rIns="0" bIns="0" rtlCol="0" anchor="t">
            <a:spAutoFit/>
          </a:bodyPr>
          <a:lstStyle/>
          <a:p>
            <a:pPr lvl="0" algn="just"/>
            <a:r>
              <a:rPr lang="en-US" sz="2400" spc="-30" dirty="0">
                <a:solidFill>
                  <a:srgbClr val="FFFEE6"/>
                </a:solidFill>
                <a:latin typeface="Montserrat Light"/>
              </a:rPr>
              <a:t>We have chosen to use a NO-SQL type db due to the need to meet the BASE requirements, in particular MongoDB adapts well to the needs in terms of user information store. Our choice therefore falls on document database technology. Mongo Db is currently the most used and most efficient document database, if a new document db technology were to come out, the information management bases in the db would remain the same, as in any case of the document db type and this feature abstracts from the referring technology, therefore it would be enough only to update the code, from the syntactic point of view, to satisfy the new technology.</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3" y="3967389"/>
            <a:ext cx="10260652" cy="474489"/>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2) DATABASE</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MANAGEMENT SYSTEM (DBMS)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67714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782642" y="7646026"/>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95850" y="7677145"/>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03009" y="7646025"/>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0FB0857A-084F-4773-B3DF-43049388FB05}"/>
              </a:ext>
            </a:extLst>
          </p:cNvPr>
          <p:cNvSpPr txBox="1"/>
          <p:nvPr/>
        </p:nvSpPr>
        <p:spPr>
          <a:xfrm>
            <a:off x="15459075" y="2161142"/>
            <a:ext cx="1950510" cy="2246769"/>
          </a:xfrm>
          <a:prstGeom prst="rect">
            <a:avLst/>
          </a:prstGeom>
          <a:noFill/>
        </p:spPr>
        <p:txBody>
          <a:bodyPr wrap="square">
            <a:spAutoFit/>
          </a:bodyPr>
          <a:lstStyle/>
          <a:p>
            <a:r>
              <a:rPr lang="en-US" sz="14000" spc="-240" dirty="0">
                <a:solidFill>
                  <a:srgbClr val="FFFEE6"/>
                </a:solidFill>
                <a:latin typeface="League Gothic" pitchFamily="2" charset="77"/>
              </a:rPr>
              <a:t>2</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15" name="TextBox 7">
            <a:extLst>
              <a:ext uri="{FF2B5EF4-FFF2-40B4-BE49-F238E27FC236}">
                <a16:creationId xmlns:a16="http://schemas.microsoft.com/office/drawing/2014/main" id="{B2FE7D45-ACB2-400A-AEEF-658A0C17D03E}"/>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63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52391" y="516741"/>
            <a:ext cx="17561976"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41931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We have chosen to use deep neural networks, as they are currently the most effective technology, for our purposes. They are reliable, widely used and in constant development and updating. This allows them to remain valid over time. If a new, better technology were to come out, we would have to replace the module relating to machine learning and change the recognition parameters, in any case by dividing it into modules, the possible need for change is limited. The need for change remains minimal as neural networks still have scores very close to 100% accuracy in many cases.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8946203" cy="474489"/>
          </a:xfrm>
          <a:prstGeom prst="rect">
            <a:avLst/>
          </a:prstGeom>
        </p:spPr>
        <p:txBody>
          <a:bodyPr wrap="square" lIns="0" tIns="0" rIns="0" bIns="0" rtlCol="0" anchor="t">
            <a:spAutoFit/>
          </a:bodyPr>
          <a:lstStyle/>
          <a:p>
            <a:pPr>
              <a:lnSpc>
                <a:spcPts val="3727"/>
              </a:lnSpc>
              <a:defRPr/>
            </a:pPr>
            <a:r>
              <a:rPr lang="en-US" sz="3200" spc="174" dirty="0">
                <a:solidFill>
                  <a:srgbClr val="F8CF2C"/>
                </a:solidFill>
                <a:latin typeface="Montserrat Classic Bold"/>
              </a:rPr>
              <a:t>3) MACHINE LEARNING TECHNOLOGIES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897319"/>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856952" y="7907322"/>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67275" y="7907322"/>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48745" y="7917325"/>
            <a:ext cx="1747906"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22" name="CasellaDiTesto 21">
            <a:extLst>
              <a:ext uri="{FF2B5EF4-FFF2-40B4-BE49-F238E27FC236}">
                <a16:creationId xmlns:a16="http://schemas.microsoft.com/office/drawing/2014/main" id="{AEC78642-ACF8-4B68-A1E5-8932FEE17004}"/>
              </a:ext>
            </a:extLst>
          </p:cNvPr>
          <p:cNvSpPr txBox="1"/>
          <p:nvPr/>
        </p:nvSpPr>
        <p:spPr>
          <a:xfrm>
            <a:off x="15444785" y="2161142"/>
            <a:ext cx="1964800"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3/4</a:t>
            </a:r>
            <a:endParaRPr lang="it-IT" dirty="0"/>
          </a:p>
        </p:txBody>
      </p:sp>
      <p:sp>
        <p:nvSpPr>
          <p:cNvPr id="14" name="TextBox 7">
            <a:extLst>
              <a:ext uri="{FF2B5EF4-FFF2-40B4-BE49-F238E27FC236}">
                <a16:creationId xmlns:a16="http://schemas.microsoft.com/office/drawing/2014/main" id="{E45062E0-725C-4F7F-B3A3-9C950D273861}"/>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5087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7991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8149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45589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7257070" y="64591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28183" y="6458543"/>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9788761" y="64524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7257070"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379669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0" name="TextBox 7">
            <a:extLst>
              <a:ext uri="{FF2B5EF4-FFF2-40B4-BE49-F238E27FC236}">
                <a16:creationId xmlns:a16="http://schemas.microsoft.com/office/drawing/2014/main" id="{D228BA65-6A9C-4A40-9AFF-0CEE7FDAB93A}"/>
              </a:ext>
            </a:extLst>
          </p:cNvPr>
          <p:cNvSpPr txBox="1"/>
          <p:nvPr/>
        </p:nvSpPr>
        <p:spPr>
          <a:xfrm>
            <a:off x="4728183" y="9594400"/>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9788761"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2" name="CasellaDiTesto 21">
            <a:extLst>
              <a:ext uri="{FF2B5EF4-FFF2-40B4-BE49-F238E27FC236}">
                <a16:creationId xmlns:a16="http://schemas.microsoft.com/office/drawing/2014/main" id="{E866E56A-75CA-4CD3-9C7F-C094BAFC69B2}"/>
              </a:ext>
            </a:extLst>
          </p:cNvPr>
          <p:cNvSpPr txBox="1"/>
          <p:nvPr/>
        </p:nvSpPr>
        <p:spPr>
          <a:xfrm>
            <a:off x="15495877" y="2140547"/>
            <a:ext cx="1913708" cy="2246769"/>
          </a:xfrm>
          <a:prstGeom prst="rect">
            <a:avLst/>
          </a:prstGeom>
          <a:noFill/>
        </p:spPr>
        <p:txBody>
          <a:bodyPr wrap="square">
            <a:spAutoFit/>
          </a:bodyPr>
          <a:lstStyle/>
          <a:p>
            <a:r>
              <a:rPr lang="en-US" sz="14000" spc="-240" dirty="0">
                <a:solidFill>
                  <a:srgbClr val="FFFEE6"/>
                </a:solidFill>
                <a:latin typeface="League Gothic" pitchFamily="2" charset="77"/>
              </a:rPr>
              <a:t>4</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23" name="TextBox 7">
            <a:extLst>
              <a:ext uri="{FF2B5EF4-FFF2-40B4-BE49-F238E27FC236}">
                <a16:creationId xmlns:a16="http://schemas.microsoft.com/office/drawing/2014/main" id="{D3F0C271-9DDA-44A9-A80A-27C014D00936}"/>
              </a:ext>
            </a:extLst>
          </p:cNvPr>
          <p:cNvSpPr txBox="1"/>
          <p:nvPr/>
        </p:nvSpPr>
        <p:spPr>
          <a:xfrm>
            <a:off x="302571" y="2545462"/>
            <a:ext cx="974630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NON- 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25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1500"/>
                            </p:stCondLst>
                            <p:childTnLst>
                              <p:par>
                                <p:cTn id="30" presetID="22" presetClass="entr" presetSubtype="8" fill="hold" grpId="0" nodeType="afterEffect">
                                  <p:stCondLst>
                                    <p:cond delay="7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2750"/>
                            </p:stCondLst>
                            <p:childTnLst>
                              <p:par>
                                <p:cTn id="34" presetID="14" presetClass="entr" presetSubtype="10" fill="hold" grpId="0" nodeType="after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125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randombar(horizontal)">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500"/>
                            </p:stCondLst>
                            <p:childTnLst>
                              <p:par>
                                <p:cTn id="53" presetID="14" presetClass="entr" presetSubtype="10" fill="hold" grpId="0" nodeType="afterEffect">
                                  <p:stCondLst>
                                    <p:cond delay="500"/>
                                  </p:stCondLst>
                                  <p:childTnLst>
                                    <p:set>
                                      <p:cBhvr>
                                        <p:cTn id="54" dur="1" fill="hold">
                                          <p:stCondLst>
                                            <p:cond delay="0"/>
                                          </p:stCondLst>
                                        </p:cTn>
                                        <p:tgtEl>
                                          <p:spTgt spid="30"/>
                                        </p:tgtEl>
                                        <p:attrNameLst>
                                          <p:attrName>style.visibility</p:attrName>
                                        </p:attrNameLst>
                                      </p:cBhvr>
                                      <p:to>
                                        <p:strVal val="visible"/>
                                      </p:to>
                                    </p:set>
                                    <p:animEffect transition="in" filter="randombar(horizontal)">
                                      <p:cBhvr>
                                        <p:cTn id="55" dur="500"/>
                                        <p:tgtEl>
                                          <p:spTgt spid="30"/>
                                        </p:tgtEl>
                                      </p:cBhvr>
                                    </p:animEffect>
                                  </p:childTnLst>
                                </p:cTn>
                              </p:par>
                            </p:childTnLst>
                          </p:cTn>
                        </p:par>
                        <p:par>
                          <p:cTn id="56" fill="hold">
                            <p:stCondLst>
                              <p:cond delay="1500"/>
                            </p:stCondLst>
                            <p:childTnLst>
                              <p:par>
                                <p:cTn id="57" presetID="22" presetClass="entr" presetSubtype="8" fill="hold" grpId="0" nodeType="afterEffect">
                                  <p:stCondLst>
                                    <p:cond delay="75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2750"/>
                            </p:stCondLst>
                            <p:childTnLst>
                              <p:par>
                                <p:cTn id="61" presetID="53" presetClass="entr" presetSubtype="16"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P spid="40" grpId="0"/>
      <p:bldP spid="41" grpId="0"/>
      <p:bldP spid="28" grpId="0"/>
      <p:bldP spid="29" grpId="0"/>
      <p:bldP spid="30" grpId="0"/>
      <p:bldP spid="31"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3893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xit" presetSubtype="10" fill="hold" nodeType="clickEffect">
                                  <p:stCondLst>
                                    <p:cond delay="0"/>
                                  </p:stCondLst>
                                  <p:childTnLst>
                                    <p:animEffect transition="out" filter="randombar(horizontal)">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14" presetClass="exit" presetSubtype="10" fill="hold" nodeType="withEffect">
                                  <p:stCondLst>
                                    <p:cond delay="0"/>
                                  </p:stCondLst>
                                  <p:childTnLst>
                                    <p:animEffect transition="out" filter="randombar(horizontal)">
                                      <p:cBhvr>
                                        <p:cTn id="83" dur="500"/>
                                        <p:tgtEl>
                                          <p:spTgt spid="30"/>
                                        </p:tgtEl>
                                      </p:cBhvr>
                                    </p:animEffect>
                                    <p:set>
                                      <p:cBhvr>
                                        <p:cTn id="84" dur="1" fill="hold">
                                          <p:stCondLst>
                                            <p:cond delay="499"/>
                                          </p:stCondLst>
                                        </p:cTn>
                                        <p:tgtEl>
                                          <p:spTgt spid="30"/>
                                        </p:tgtEl>
                                        <p:attrNameLst>
                                          <p:attrName>style.visibility</p:attrName>
                                        </p:attrNameLst>
                                      </p:cBhvr>
                                      <p:to>
                                        <p:strVal val="hidden"/>
                                      </p:to>
                                    </p:set>
                                  </p:childTnLst>
                                </p:cTn>
                              </p:par>
                              <p:par>
                                <p:cTn id="85" presetID="14" presetClass="exit" presetSubtype="10" fill="hold" nodeType="withEffect">
                                  <p:stCondLst>
                                    <p:cond delay="0"/>
                                  </p:stCondLst>
                                  <p:childTnLst>
                                    <p:animEffect transition="out" filter="randombar(horizontal)">
                                      <p:cBhvr>
                                        <p:cTn id="86" dur="500"/>
                                        <p:tgtEl>
                                          <p:spTgt spid="13"/>
                                        </p:tgtEl>
                                      </p:cBhvr>
                                    </p:animEffect>
                                    <p:set>
                                      <p:cBhvr>
                                        <p:cTn id="87" dur="1" fill="hold">
                                          <p:stCondLst>
                                            <p:cond delay="499"/>
                                          </p:stCondLst>
                                        </p:cTn>
                                        <p:tgtEl>
                                          <p:spTgt spid="13"/>
                                        </p:tgtEl>
                                        <p:attrNameLst>
                                          <p:attrName>style.visibility</p:attrName>
                                        </p:attrNameLst>
                                      </p:cBhvr>
                                      <p:to>
                                        <p:strVal val="hidden"/>
                                      </p:to>
                                    </p:set>
                                  </p:childTnLst>
                                </p:cTn>
                              </p:par>
                              <p:par>
                                <p:cTn id="88" presetID="14" presetClass="exit" presetSubtype="10" fill="hold" nodeType="withEffect">
                                  <p:stCondLst>
                                    <p:cond delay="0"/>
                                  </p:stCondLst>
                                  <p:childTnLst>
                                    <p:animEffect transition="out" filter="randombar(horizontal)">
                                      <p:cBhvr>
                                        <p:cTn id="89" dur="500"/>
                                        <p:tgtEl>
                                          <p:spTgt spid="15"/>
                                        </p:tgtEl>
                                      </p:cBhvr>
                                    </p:animEffect>
                                    <p:set>
                                      <p:cBhvr>
                                        <p:cTn id="90" dur="1" fill="hold">
                                          <p:stCondLst>
                                            <p:cond delay="499"/>
                                          </p:stCondLst>
                                        </p:cTn>
                                        <p:tgtEl>
                                          <p:spTgt spid="15"/>
                                        </p:tgtEl>
                                        <p:attrNameLst>
                                          <p:attrName>style.visibility</p:attrName>
                                        </p:attrNameLst>
                                      </p:cBhvr>
                                      <p:to>
                                        <p:strVal val="hidden"/>
                                      </p:to>
                                    </p:set>
                                  </p:childTnLst>
                                </p:cTn>
                              </p:par>
                              <p:par>
                                <p:cTn id="91" presetID="14" presetClass="exit" presetSubtype="10" fill="hold" nodeType="withEffect">
                                  <p:stCondLst>
                                    <p:cond delay="0"/>
                                  </p:stCondLst>
                                  <p:childTnLst>
                                    <p:animEffect transition="out" filter="randombar(horizontal)">
                                      <p:cBhvr>
                                        <p:cTn id="92" dur="500"/>
                                        <p:tgtEl>
                                          <p:spTgt spid="10"/>
                                        </p:tgtEl>
                                      </p:cBhvr>
                                    </p:animEffect>
                                    <p:set>
                                      <p:cBhvr>
                                        <p:cTn id="93" dur="1" fill="hold">
                                          <p:stCondLst>
                                            <p:cond delay="499"/>
                                          </p:stCondLst>
                                        </p:cTn>
                                        <p:tgtEl>
                                          <p:spTgt spid="10"/>
                                        </p:tgtEl>
                                        <p:attrNameLst>
                                          <p:attrName>style.visibility</p:attrName>
                                        </p:attrNameLst>
                                      </p:cBhvr>
                                      <p:to>
                                        <p:strVal val="hidden"/>
                                      </p:to>
                                    </p:set>
                                  </p:childTnLst>
                                </p:cTn>
                              </p:par>
                              <p:par>
                                <p:cTn id="94" presetID="14" presetClass="exit" presetSubtype="10" fill="hold" nodeType="withEffect">
                                  <p:stCondLst>
                                    <p:cond delay="0"/>
                                  </p:stCondLst>
                                  <p:childTnLst>
                                    <p:animEffect transition="out" filter="randombar(horizontal)">
                                      <p:cBhvr>
                                        <p:cTn id="95" dur="500"/>
                                        <p:tgtEl>
                                          <p:spTgt spid="4"/>
                                        </p:tgtEl>
                                      </p:cBhvr>
                                    </p:animEffect>
                                    <p:set>
                                      <p:cBhvr>
                                        <p:cTn id="96" dur="1" fill="hold">
                                          <p:stCondLst>
                                            <p:cond delay="499"/>
                                          </p:stCondLst>
                                        </p:cTn>
                                        <p:tgtEl>
                                          <p:spTgt spid="4"/>
                                        </p:tgtEl>
                                        <p:attrNameLst>
                                          <p:attrName>style.visibility</p:attrName>
                                        </p:attrNameLst>
                                      </p:cBhvr>
                                      <p:to>
                                        <p:strVal val="hidden"/>
                                      </p:to>
                                    </p:set>
                                  </p:childTnLst>
                                </p:cTn>
                              </p:par>
                              <p:par>
                                <p:cTn id="97" presetID="14" presetClass="exit" presetSubtype="10" fill="hold" nodeType="withEffect">
                                  <p:stCondLst>
                                    <p:cond delay="0"/>
                                  </p:stCondLst>
                                  <p:childTnLst>
                                    <p:animEffect transition="out" filter="randombar(horizontal)">
                                      <p:cBhvr>
                                        <p:cTn id="98" dur="500"/>
                                        <p:tgtEl>
                                          <p:spTgt spid="14"/>
                                        </p:tgtEl>
                                      </p:cBhvr>
                                    </p:animEffect>
                                    <p:set>
                                      <p:cBhvr>
                                        <p:cTn id="99" dur="1" fill="hold">
                                          <p:stCondLst>
                                            <p:cond delay="499"/>
                                          </p:stCondLst>
                                        </p:cTn>
                                        <p:tgtEl>
                                          <p:spTgt spid="14"/>
                                        </p:tgtEl>
                                        <p:attrNameLst>
                                          <p:attrName>style.visibility</p:attrName>
                                        </p:attrNameLst>
                                      </p:cBhvr>
                                      <p:to>
                                        <p:strVal val="hidden"/>
                                      </p:to>
                                    </p:set>
                                  </p:childTnLst>
                                </p:cTn>
                              </p:par>
                              <p:par>
                                <p:cTn id="100" presetID="14" presetClass="exit" presetSubtype="10" fill="hold" grpId="1" nodeType="withEffect">
                                  <p:stCondLst>
                                    <p:cond delay="0"/>
                                  </p:stCondLst>
                                  <p:childTnLst>
                                    <p:animEffect transition="out" filter="randombar(horizontal)">
                                      <p:cBhvr>
                                        <p:cTn id="101" dur="500"/>
                                        <p:tgtEl>
                                          <p:spTgt spid="55"/>
                                        </p:tgtEl>
                                      </p:cBhvr>
                                    </p:animEffect>
                                    <p:set>
                                      <p:cBhvr>
                                        <p:cTn id="102" dur="1" fill="hold">
                                          <p:stCondLst>
                                            <p:cond delay="499"/>
                                          </p:stCondLst>
                                        </p:cTn>
                                        <p:tgtEl>
                                          <p:spTgt spid="55"/>
                                        </p:tgtEl>
                                        <p:attrNameLst>
                                          <p:attrName>style.visibility</p:attrName>
                                        </p:attrNameLst>
                                      </p:cBhvr>
                                      <p:to>
                                        <p:strVal val="hidden"/>
                                      </p:to>
                                    </p:set>
                                  </p:childTnLst>
                                </p:cTn>
                              </p:par>
                              <p:par>
                                <p:cTn id="103" presetID="14" presetClass="exit" presetSubtype="10" fill="hold" nodeType="withEffect">
                                  <p:stCondLst>
                                    <p:cond delay="0"/>
                                  </p:stCondLst>
                                  <p:childTnLst>
                                    <p:animEffect transition="out" filter="randombar(horizontal)">
                                      <p:cBhvr>
                                        <p:cTn id="104" dur="500"/>
                                        <p:tgtEl>
                                          <p:spTgt spid="31"/>
                                        </p:tgtEl>
                                      </p:cBhvr>
                                    </p:animEffect>
                                    <p:set>
                                      <p:cBhvr>
                                        <p:cTn id="105" dur="1" fill="hold">
                                          <p:stCondLst>
                                            <p:cond delay="499"/>
                                          </p:stCondLst>
                                        </p:cTn>
                                        <p:tgtEl>
                                          <p:spTgt spid="31"/>
                                        </p:tgtEl>
                                        <p:attrNameLst>
                                          <p:attrName>style.visibility</p:attrName>
                                        </p:attrNameLst>
                                      </p:cBhvr>
                                      <p:to>
                                        <p:strVal val="hidden"/>
                                      </p:to>
                                    </p:set>
                                  </p:childTnLst>
                                </p:cTn>
                              </p:par>
                              <p:par>
                                <p:cTn id="106" presetID="14" presetClass="exit" presetSubtype="10" fill="hold" nodeType="withEffect">
                                  <p:stCondLst>
                                    <p:cond delay="0"/>
                                  </p:stCondLst>
                                  <p:childTnLst>
                                    <p:animEffect transition="out" filter="randombar(horizontal)">
                                      <p:cBhvr>
                                        <p:cTn id="107" dur="500"/>
                                        <p:tgtEl>
                                          <p:spTgt spid="2"/>
                                        </p:tgtEl>
                                      </p:cBhvr>
                                    </p:animEffect>
                                    <p:set>
                                      <p:cBhvr>
                                        <p:cTn id="108" dur="1" fill="hold">
                                          <p:stCondLst>
                                            <p:cond delay="499"/>
                                          </p:stCondLst>
                                        </p:cTn>
                                        <p:tgtEl>
                                          <p:spTgt spid="2"/>
                                        </p:tgtEl>
                                        <p:attrNameLst>
                                          <p:attrName>style.visibility</p:attrName>
                                        </p:attrNameLst>
                                      </p:cBhvr>
                                      <p:to>
                                        <p:strVal val="hidden"/>
                                      </p:to>
                                    </p:set>
                                  </p:childTnLst>
                                </p:cTn>
                              </p:par>
                              <p:par>
                                <p:cTn id="109" presetID="14" presetClass="exit" presetSubtype="10" fill="hold" nodeType="withEffect">
                                  <p:stCondLst>
                                    <p:cond delay="0"/>
                                  </p:stCondLst>
                                  <p:childTnLst>
                                    <p:animEffect transition="out" filter="randombar(horizontal)">
                                      <p:cBhvr>
                                        <p:cTn id="110" dur="500"/>
                                        <p:tgtEl>
                                          <p:spTgt spid="33"/>
                                        </p:tgtEl>
                                      </p:cBhvr>
                                    </p:animEffect>
                                    <p:set>
                                      <p:cBhvr>
                                        <p:cTn id="111" dur="1" fill="hold">
                                          <p:stCondLst>
                                            <p:cond delay="499"/>
                                          </p:stCondLst>
                                        </p:cTn>
                                        <p:tgtEl>
                                          <p:spTgt spid="33"/>
                                        </p:tgtEl>
                                        <p:attrNameLst>
                                          <p:attrName>style.visibility</p:attrName>
                                        </p:attrNameLst>
                                      </p:cBhvr>
                                      <p:to>
                                        <p:strVal val="hidden"/>
                                      </p:to>
                                    </p:set>
                                  </p:childTnLst>
                                </p:cTn>
                              </p:par>
                              <p:par>
                                <p:cTn id="112" presetID="42" presetClass="path" presetSubtype="0" accel="50000" decel="50000" fill="hold" nodeType="withEffect">
                                  <p:stCondLst>
                                    <p:cond delay="0"/>
                                  </p:stCondLst>
                                  <p:childTnLst>
                                    <p:animMotion origin="layout" path="M 5.55556E-7 3.95062E-6 L 0.06979 0.10324 " pathEditMode="relative" rAng="0" ptsTypes="AA">
                                      <p:cBhvr>
                                        <p:cTn id="113" dur="1000" fill="hold"/>
                                        <p:tgtEl>
                                          <p:spTgt spid="9"/>
                                        </p:tgtEl>
                                        <p:attrNameLst>
                                          <p:attrName>ppt_x</p:attrName>
                                          <p:attrName>ppt_y</p:attrName>
                                        </p:attrNameLst>
                                      </p:cBhvr>
                                      <p:rCtr x="3490" y="5154"/>
                                    </p:animMotion>
                                  </p:childTnLst>
                                </p:cTn>
                              </p:par>
                              <p:par>
                                <p:cTn id="114" presetID="6" presetClass="emph" presetSubtype="0" fill="hold" nodeType="withEffect">
                                  <p:stCondLst>
                                    <p:cond delay="0"/>
                                  </p:stCondLst>
                                  <p:childTnLst>
                                    <p:animScale>
                                      <p:cBhvr>
                                        <p:cTn id="115" dur="1000" fill="hold"/>
                                        <p:tgtEl>
                                          <p:spTgt spid="9"/>
                                        </p:tgtEl>
                                      </p:cBhvr>
                                      <p:by x="117000" y="117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P spid="5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26" name="AutoShape 2">
            <a:extLst>
              <a:ext uri="{FF2B5EF4-FFF2-40B4-BE49-F238E27FC236}">
                <a16:creationId xmlns:a16="http://schemas.microsoft.com/office/drawing/2014/main" id="{E54F5CCC-DB00-44A0-A305-1DB3C4039359}"/>
              </a:ext>
            </a:extLst>
          </p:cNvPr>
          <p:cNvSpPr/>
          <p:nvPr/>
        </p:nvSpPr>
        <p:spPr>
          <a:xfrm>
            <a:off x="5095117" y="4549535"/>
            <a:ext cx="13059533" cy="3477875"/>
          </a:xfrm>
          <a:prstGeom prst="rect">
            <a:avLst/>
          </a:prstGeom>
          <a:solidFill>
            <a:srgbClr val="F8CF2C">
              <a:alpha val="29803"/>
            </a:srgbClr>
          </a:solidFill>
        </p:spPr>
      </p:sp>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12" name="CasellaDiTesto 11">
            <a:extLst>
              <a:ext uri="{FF2B5EF4-FFF2-40B4-BE49-F238E27FC236}">
                <a16:creationId xmlns:a16="http://schemas.microsoft.com/office/drawing/2014/main" id="{B4AD0CDF-3292-4523-9BDF-86D5DD57F4AA}"/>
              </a:ext>
            </a:extLst>
          </p:cNvPr>
          <p:cNvSpPr txBox="1"/>
          <p:nvPr/>
        </p:nvSpPr>
        <p:spPr>
          <a:xfrm>
            <a:off x="5257730" y="4647181"/>
            <a:ext cx="12694322" cy="3247043"/>
          </a:xfrm>
          <a:prstGeom prst="rect">
            <a:avLst/>
          </a:prstGeom>
          <a:noFill/>
        </p:spPr>
        <p:txBody>
          <a:bodyPr wrap="square">
            <a:spAutoFit/>
          </a:bodyPr>
          <a:lstStyle/>
          <a:p>
            <a:pPr marL="457200" indent="-457200" algn="l">
              <a:spcAft>
                <a:spcPts val="1200"/>
              </a:spcAft>
              <a:buFont typeface="Arial" panose="020B0604020202020204" pitchFamily="34" charset="0"/>
              <a:buChar char="•"/>
            </a:pPr>
            <a:r>
              <a:rPr lang="it-IT" sz="3500" dirty="0" err="1">
                <a:solidFill>
                  <a:schemeClr val="bg1"/>
                </a:solidFill>
                <a:latin typeface="Noto Sans"/>
              </a:rPr>
              <a:t>Proficient</a:t>
            </a:r>
            <a:r>
              <a:rPr lang="it-IT" sz="3500" dirty="0">
                <a:solidFill>
                  <a:schemeClr val="bg1"/>
                </a:solidFill>
                <a:latin typeface="Noto Sans"/>
              </a:rPr>
              <a:t> in C++</a:t>
            </a:r>
          </a:p>
          <a:p>
            <a:pPr marL="457200" indent="-457200" algn="l">
              <a:spcAft>
                <a:spcPts val="1200"/>
              </a:spcAft>
              <a:buFont typeface="Arial" panose="020B0604020202020204" pitchFamily="34" charset="0"/>
              <a:buChar char="•"/>
            </a:pPr>
            <a:r>
              <a:rPr lang="en-CA" sz="3500" dirty="0">
                <a:solidFill>
                  <a:schemeClr val="bg1"/>
                </a:solidFill>
                <a:latin typeface="Noto Sans"/>
              </a:rPr>
              <a:t>Willingness to learn new technologies in any area of the stack: UI, Rendering, Core, Protocol, Server</a:t>
            </a:r>
          </a:p>
          <a:p>
            <a:pPr marL="457200" indent="-457200" algn="just">
              <a:spcAft>
                <a:spcPts val="1200"/>
              </a:spcAft>
              <a:buFont typeface="Arial" panose="020B0604020202020204" pitchFamily="34" charset="0"/>
              <a:buChar char="•"/>
            </a:pPr>
            <a:r>
              <a:rPr lang="en-CA" sz="3500" dirty="0">
                <a:solidFill>
                  <a:schemeClr val="bg1"/>
                </a:solidFill>
                <a:latin typeface="Noto Sans"/>
              </a:rPr>
              <a:t>Experience using common design patterns in the software industry</a:t>
            </a:r>
          </a:p>
          <a:p>
            <a:pPr marL="457200" indent="-457200" algn="l">
              <a:buFont typeface="Arial" panose="020B0604020202020204" pitchFamily="34" charset="0"/>
              <a:buChar char="•"/>
            </a:pPr>
            <a:r>
              <a:rPr lang="en-CA" sz="3500" dirty="0">
                <a:solidFill>
                  <a:schemeClr val="bg1"/>
                </a:solidFill>
                <a:latin typeface="Noto Sans"/>
              </a:rPr>
              <a:t>High standards for code quality, maintainability, and performance</a:t>
            </a:r>
          </a:p>
        </p:txBody>
      </p:sp>
      <p:grpSp>
        <p:nvGrpSpPr>
          <p:cNvPr id="19" name="Gruppo 18">
            <a:extLst>
              <a:ext uri="{FF2B5EF4-FFF2-40B4-BE49-F238E27FC236}">
                <a16:creationId xmlns:a16="http://schemas.microsoft.com/office/drawing/2014/main" id="{2F6D1195-F957-432F-A092-B50704CFB089}"/>
              </a:ext>
            </a:extLst>
          </p:cNvPr>
          <p:cNvGrpSpPr>
            <a:grpSpLocks noChangeAspect="1"/>
          </p:cNvGrpSpPr>
          <p:nvPr/>
        </p:nvGrpSpPr>
        <p:grpSpPr>
          <a:xfrm>
            <a:off x="1402628" y="4966778"/>
            <a:ext cx="2192799" cy="2817745"/>
            <a:chOff x="462892" y="4268564"/>
            <a:chExt cx="1874162" cy="2408297"/>
          </a:xfrm>
        </p:grpSpPr>
        <p:pic>
          <p:nvPicPr>
            <p:cNvPr id="20" name="Immagine 19">
              <a:extLst>
                <a:ext uri="{FF2B5EF4-FFF2-40B4-BE49-F238E27FC236}">
                  <a16:creationId xmlns:a16="http://schemas.microsoft.com/office/drawing/2014/main" id="{F264E1E6-2FBE-4FDC-AAC2-AFC718E0603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21" name="TextBox 7">
              <a:extLst>
                <a:ext uri="{FF2B5EF4-FFF2-40B4-BE49-F238E27FC236}">
                  <a16:creationId xmlns:a16="http://schemas.microsoft.com/office/drawing/2014/main" id="{7CB40FD6-8043-4183-84E8-FDA2CAF78942}"/>
                </a:ext>
              </a:extLst>
            </p:cNvPr>
            <p:cNvSpPr txBox="1"/>
            <p:nvPr/>
          </p:nvSpPr>
          <p:spPr>
            <a:xfrm>
              <a:off x="462892" y="5953464"/>
              <a:ext cx="1874162" cy="7233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76"/>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8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randombar(horizontal)">
                                      <p:cBhvr>
                                        <p:cTn id="2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20" name="AutoShape 2">
            <a:extLst>
              <a:ext uri="{FF2B5EF4-FFF2-40B4-BE49-F238E27FC236}">
                <a16:creationId xmlns:a16="http://schemas.microsoft.com/office/drawing/2014/main" id="{9DEEA0F9-DD70-4C5A-835E-3DAE168CDAE1}"/>
              </a:ext>
            </a:extLst>
          </p:cNvPr>
          <p:cNvSpPr/>
          <p:nvPr/>
        </p:nvSpPr>
        <p:spPr>
          <a:xfrm>
            <a:off x="5104642" y="4540010"/>
            <a:ext cx="13059533" cy="3477875"/>
          </a:xfrm>
          <a:prstGeom prst="rect">
            <a:avLst/>
          </a:prstGeom>
          <a:solidFill>
            <a:srgbClr val="F8CF2C">
              <a:alpha val="29803"/>
            </a:srgbClr>
          </a:solidFill>
        </p:spPr>
      </p:sp>
      <p:grpSp>
        <p:nvGrpSpPr>
          <p:cNvPr id="14" name="Gruppo 13">
            <a:extLst>
              <a:ext uri="{FF2B5EF4-FFF2-40B4-BE49-F238E27FC236}">
                <a16:creationId xmlns:a16="http://schemas.microsoft.com/office/drawing/2014/main" id="{031CBF1D-F412-4298-B16F-1AF8F333D4F0}"/>
              </a:ext>
            </a:extLst>
          </p:cNvPr>
          <p:cNvGrpSpPr/>
          <p:nvPr/>
        </p:nvGrpSpPr>
        <p:grpSpPr>
          <a:xfrm>
            <a:off x="1371383" y="4713529"/>
            <a:ext cx="2255287" cy="3240937"/>
            <a:chOff x="8607782" y="7501907"/>
            <a:chExt cx="2255287" cy="3240937"/>
          </a:xfrm>
        </p:grpSpPr>
        <p:pic>
          <p:nvPicPr>
            <p:cNvPr id="15" name="Immagine 14">
              <a:extLst>
                <a:ext uri="{FF2B5EF4-FFF2-40B4-BE49-F238E27FC236}">
                  <a16:creationId xmlns:a16="http://schemas.microsoft.com/office/drawing/2014/main" id="{2B1DFF5F-11D4-4B58-8812-78D037E573B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802231" y="7501907"/>
              <a:ext cx="1866390" cy="1874365"/>
            </a:xfrm>
            <a:prstGeom prst="rect">
              <a:avLst/>
            </a:prstGeom>
          </p:spPr>
        </p:pic>
        <p:sp>
          <p:nvSpPr>
            <p:cNvPr id="18" name="TextBox 7">
              <a:extLst>
                <a:ext uri="{FF2B5EF4-FFF2-40B4-BE49-F238E27FC236}">
                  <a16:creationId xmlns:a16="http://schemas.microsoft.com/office/drawing/2014/main" id="{E07BDA1E-F1D2-4A42-8AEA-6228FACDD976}"/>
                </a:ext>
              </a:extLst>
            </p:cNvPr>
            <p:cNvSpPr txBox="1"/>
            <p:nvPr/>
          </p:nvSpPr>
          <p:spPr>
            <a:xfrm>
              <a:off x="8607782" y="9473266"/>
              <a:ext cx="2255287" cy="12695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76"/>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8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3" name="CasellaDiTesto 22">
            <a:extLst>
              <a:ext uri="{FF2B5EF4-FFF2-40B4-BE49-F238E27FC236}">
                <a16:creationId xmlns:a16="http://schemas.microsoft.com/office/drawing/2014/main" id="{81E31D84-AC9A-4D42-8BAC-6691838ECE90}"/>
              </a:ext>
            </a:extLst>
          </p:cNvPr>
          <p:cNvSpPr txBox="1"/>
          <p:nvPr/>
        </p:nvSpPr>
        <p:spPr>
          <a:xfrm>
            <a:off x="5104642" y="4540010"/>
            <a:ext cx="13059533" cy="3477875"/>
          </a:xfrm>
          <a:prstGeom prst="rect">
            <a:avLst/>
          </a:prstGeom>
          <a:noFill/>
        </p:spPr>
        <p:txBody>
          <a:bodyPr wrap="square">
            <a:spAutoFit/>
          </a:bodyPr>
          <a:lstStyle/>
          <a:p>
            <a:pPr marL="457200" indent="-457200" algn="l">
              <a:spcAft>
                <a:spcPts val="600"/>
              </a:spcAft>
              <a:buFont typeface="Arial" panose="020B0604020202020204" pitchFamily="34" charset="0"/>
              <a:buChar char="•"/>
            </a:pPr>
            <a:r>
              <a:rPr lang="en-CA" sz="3500" dirty="0">
                <a:solidFill>
                  <a:schemeClr val="bg1"/>
                </a:solidFill>
                <a:latin typeface="Noto Sans"/>
              </a:rPr>
              <a:t>Proficient in programming/scripting languages such as C and Python.</a:t>
            </a:r>
          </a:p>
          <a:p>
            <a:pPr marL="457200" indent="-457200" algn="l">
              <a:spcAft>
                <a:spcPts val="600"/>
              </a:spcAft>
              <a:buFont typeface="Arial" panose="020B0604020202020204" pitchFamily="34" charset="0"/>
              <a:buChar char="•"/>
            </a:pPr>
            <a:r>
              <a:rPr lang="en-CA" sz="3500" dirty="0">
                <a:solidFill>
                  <a:schemeClr val="bg1"/>
                </a:solidFill>
                <a:latin typeface="Noto Sans"/>
              </a:rPr>
              <a:t>Test and troubleshoot new and existing systems, including in-car validation</a:t>
            </a:r>
          </a:p>
          <a:p>
            <a:pPr marL="457200" indent="-457200" algn="l">
              <a:buFont typeface="Arial" panose="020B0604020202020204" pitchFamily="34" charset="0"/>
              <a:buChar char="•"/>
            </a:pPr>
            <a:r>
              <a:rPr lang="en-CA" sz="3500" dirty="0">
                <a:solidFill>
                  <a:schemeClr val="bg1"/>
                </a:solidFill>
                <a:latin typeface="Noto Sans"/>
              </a:rPr>
              <a:t>Design appropriate embedded control systems solutions, including integration of control systems hardware and real-time data acquisition networks</a:t>
            </a:r>
          </a:p>
        </p:txBody>
      </p:sp>
    </p:spTree>
    <p:extLst>
      <p:ext uri="{BB962C8B-B14F-4D97-AF65-F5344CB8AC3E}">
        <p14:creationId xmlns:p14="http://schemas.microsoft.com/office/powerpoint/2010/main" val="45315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22"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18" name="Gruppo 17">
            <a:extLst>
              <a:ext uri="{FF2B5EF4-FFF2-40B4-BE49-F238E27FC236}">
                <a16:creationId xmlns:a16="http://schemas.microsoft.com/office/drawing/2014/main" id="{F3EDEC45-C145-41B0-94F2-E2C31EE7C395}"/>
              </a:ext>
            </a:extLst>
          </p:cNvPr>
          <p:cNvGrpSpPr/>
          <p:nvPr/>
        </p:nvGrpSpPr>
        <p:grpSpPr>
          <a:xfrm>
            <a:off x="1462366" y="4713529"/>
            <a:ext cx="2073319" cy="3240937"/>
            <a:chOff x="147144" y="7154006"/>
            <a:chExt cx="2073319" cy="3240937"/>
          </a:xfrm>
        </p:grpSpPr>
        <p:pic>
          <p:nvPicPr>
            <p:cNvPr id="19" name="Immagine 18">
              <a:extLst>
                <a:ext uri="{FF2B5EF4-FFF2-40B4-BE49-F238E27FC236}">
                  <a16:creationId xmlns:a16="http://schemas.microsoft.com/office/drawing/2014/main" id="{FF9A08CA-002B-4878-AC11-9C5D74A4267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51427" y="7154006"/>
              <a:ext cx="1866390" cy="1874365"/>
            </a:xfrm>
            <a:prstGeom prst="rect">
              <a:avLst/>
            </a:prstGeom>
          </p:spPr>
        </p:pic>
        <p:sp>
          <p:nvSpPr>
            <p:cNvPr id="21" name="TextBox 7">
              <a:extLst>
                <a:ext uri="{FF2B5EF4-FFF2-40B4-BE49-F238E27FC236}">
                  <a16:creationId xmlns:a16="http://schemas.microsoft.com/office/drawing/2014/main" id="{0CDFD337-D95E-4DDF-8EC7-D11329AAC531}"/>
                </a:ext>
              </a:extLst>
            </p:cNvPr>
            <p:cNvSpPr txBox="1"/>
            <p:nvPr/>
          </p:nvSpPr>
          <p:spPr>
            <a:xfrm>
              <a:off x="147144" y="9125365"/>
              <a:ext cx="2073319" cy="12695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76"/>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8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36" name="AutoShape 2">
            <a:extLst>
              <a:ext uri="{FF2B5EF4-FFF2-40B4-BE49-F238E27FC236}">
                <a16:creationId xmlns:a16="http://schemas.microsoft.com/office/drawing/2014/main" id="{55BF4642-FF40-4875-A9C8-20124DE1CC9C}"/>
              </a:ext>
            </a:extLst>
          </p:cNvPr>
          <p:cNvSpPr/>
          <p:nvPr/>
        </p:nvSpPr>
        <p:spPr>
          <a:xfrm>
            <a:off x="5095117" y="4549535"/>
            <a:ext cx="13059533" cy="3477875"/>
          </a:xfrm>
          <a:prstGeom prst="rect">
            <a:avLst/>
          </a:prstGeom>
          <a:solidFill>
            <a:srgbClr val="F8CF2C">
              <a:alpha val="29803"/>
            </a:srgbClr>
          </a:solidFill>
        </p:spPr>
      </p:sp>
      <p:sp>
        <p:nvSpPr>
          <p:cNvPr id="22" name="CasellaDiTesto 21">
            <a:extLst>
              <a:ext uri="{FF2B5EF4-FFF2-40B4-BE49-F238E27FC236}">
                <a16:creationId xmlns:a16="http://schemas.microsoft.com/office/drawing/2014/main" id="{4BCEC763-59A2-4A7F-A601-40EAFF7F2494}"/>
              </a:ext>
            </a:extLst>
          </p:cNvPr>
          <p:cNvSpPr txBox="1"/>
          <p:nvPr/>
        </p:nvSpPr>
        <p:spPr>
          <a:xfrm>
            <a:off x="5218597" y="4706077"/>
            <a:ext cx="12812572" cy="3247043"/>
          </a:xfrm>
          <a:prstGeom prst="rect">
            <a:avLst/>
          </a:prstGeom>
          <a:noFill/>
        </p:spPr>
        <p:txBody>
          <a:bodyPr wrap="square">
            <a:spAutoFit/>
          </a:bodyPr>
          <a:lstStyle/>
          <a:p>
            <a:pPr marL="457200" indent="-457200" algn="l">
              <a:spcAft>
                <a:spcPts val="1200"/>
              </a:spcAft>
              <a:buFont typeface="Arial" panose="020B0604020202020204" pitchFamily="34" charset="0"/>
              <a:buChar char="•"/>
            </a:pPr>
            <a:r>
              <a:rPr lang="en-CA" sz="3500" b="0" i="0" dirty="0">
                <a:solidFill>
                  <a:schemeClr val="bg1"/>
                </a:solidFill>
                <a:effectLst/>
                <a:latin typeface="Noto Sans"/>
              </a:rPr>
              <a:t>Experience productionizing machine learning models</a:t>
            </a:r>
          </a:p>
          <a:p>
            <a:pPr marL="457200" indent="-457200" algn="l">
              <a:spcAft>
                <a:spcPts val="1200"/>
              </a:spcAft>
              <a:buFont typeface="Arial" panose="020B0604020202020204" pitchFamily="34" charset="0"/>
              <a:buChar char="•"/>
            </a:pPr>
            <a:r>
              <a:rPr lang="en-CA" sz="3500" b="0" i="0" dirty="0">
                <a:solidFill>
                  <a:schemeClr val="bg1"/>
                </a:solidFill>
                <a:effectLst/>
                <a:latin typeface="Noto Sans"/>
              </a:rPr>
              <a:t>Aptitude to independently learn and work on new technologies</a:t>
            </a:r>
          </a:p>
          <a:p>
            <a:pPr marL="457200" indent="-457200" algn="l">
              <a:spcAft>
                <a:spcPts val="1200"/>
              </a:spcAft>
              <a:buFont typeface="Arial" panose="020B0604020202020204" pitchFamily="34" charset="0"/>
              <a:buChar char="•"/>
            </a:pPr>
            <a:r>
              <a:rPr lang="en-CA" sz="3500" b="0" i="0" dirty="0">
                <a:solidFill>
                  <a:schemeClr val="bg1"/>
                </a:solidFill>
                <a:effectLst/>
                <a:latin typeface="Noto Sans"/>
              </a:rPr>
              <a:t>Strong and effective communication with peers and business users</a:t>
            </a:r>
          </a:p>
          <a:p>
            <a:pPr marL="457200" indent="-457200" algn="l">
              <a:buFont typeface="Arial" panose="020B0604020202020204" pitchFamily="34" charset="0"/>
              <a:buChar char="•"/>
            </a:pPr>
            <a:r>
              <a:rPr lang="en-CA" sz="3500" b="0" i="0" dirty="0">
                <a:solidFill>
                  <a:schemeClr val="bg1"/>
                </a:solidFill>
                <a:effectLst/>
                <a:latin typeface="Noto Sans"/>
              </a:rPr>
              <a:t>Expert knowledge of at least one programming language, ideally Python</a:t>
            </a:r>
          </a:p>
        </p:txBody>
      </p:sp>
    </p:spTree>
    <p:extLst>
      <p:ext uri="{BB962C8B-B14F-4D97-AF65-F5344CB8AC3E}">
        <p14:creationId xmlns:p14="http://schemas.microsoft.com/office/powerpoint/2010/main" val="89621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12" dur="500"/>
                                        <p:tgtEl>
                                          <p:spTgt spid="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17" dur="500"/>
                                        <p:tgtEl>
                                          <p:spTgt spid="2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xEl>
                                              <p:pRg st="2" end="2"/>
                                            </p:txEl>
                                          </p:spTgt>
                                        </p:tgtEl>
                                        <p:attrNameLst>
                                          <p:attrName>style.visibility</p:attrName>
                                        </p:attrNameLst>
                                      </p:cBhvr>
                                      <p:to>
                                        <p:strVal val="visible"/>
                                      </p:to>
                                    </p:set>
                                    <p:animEffect transition="in" filter="randombar(horizontal)">
                                      <p:cBhvr>
                                        <p:cTn id="22" dur="500"/>
                                        <p:tgtEl>
                                          <p:spTgt spid="2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2">
                                            <p:txEl>
                                              <p:pRg st="3" end="3"/>
                                            </p:txEl>
                                          </p:spTgt>
                                        </p:tgtEl>
                                        <p:attrNameLst>
                                          <p:attrName>style.visibility</p:attrName>
                                        </p:attrNameLst>
                                      </p:cBhvr>
                                      <p:to>
                                        <p:strVal val="visible"/>
                                      </p:to>
                                    </p:set>
                                    <p:animEffect transition="in" filter="randombar(horizontal)">
                                      <p:cBhvr>
                                        <p:cTn id="27"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pic>
        <p:nvPicPr>
          <p:cNvPr id="118" name="Immagine 117">
            <a:extLst>
              <a:ext uri="{FF2B5EF4-FFF2-40B4-BE49-F238E27FC236}">
                <a16:creationId xmlns:a16="http://schemas.microsoft.com/office/drawing/2014/main" id="{9461C8A2-F43E-499F-96B6-DCFFF797BC16}"/>
              </a:ext>
            </a:extLst>
          </p:cNvPr>
          <p:cNvPicPr>
            <a:picLocks noChangeAspect="1"/>
          </p:cNvPicPr>
          <p:nvPr/>
        </p:nvPicPr>
        <p:blipFill>
          <a:blip r:embed="rId9"/>
          <a:stretch>
            <a:fillRect/>
          </a:stretch>
        </p:blipFill>
        <p:spPr>
          <a:xfrm rot="16200000">
            <a:off x="7920350" y="6833216"/>
            <a:ext cx="567766" cy="754737"/>
          </a:xfrm>
          <a:prstGeom prst="rect">
            <a:avLst/>
          </a:prstGeom>
        </p:spPr>
      </p:pic>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1"/>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2"/>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3"/>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cxnSp>
        <p:nvCxnSpPr>
          <p:cNvPr id="119" name="Connettore curvo 118">
            <a:extLst>
              <a:ext uri="{FF2B5EF4-FFF2-40B4-BE49-F238E27FC236}">
                <a16:creationId xmlns:a16="http://schemas.microsoft.com/office/drawing/2014/main" id="{7DDA87F6-CE51-4973-AF98-97C36E870AED}"/>
              </a:ext>
            </a:extLst>
          </p:cNvPr>
          <p:cNvCxnSpPr>
            <a:cxnSpLocks/>
          </p:cNvCxnSpPr>
          <p:nvPr/>
        </p:nvCxnSpPr>
        <p:spPr>
          <a:xfrm>
            <a:off x="8570172" y="7195345"/>
            <a:ext cx="4957692" cy="59844"/>
          </a:xfrm>
          <a:prstGeom prst="curvedConnector4">
            <a:avLst>
              <a:gd name="adj1" fmla="val 50543"/>
              <a:gd name="adj2" fmla="val 481993"/>
            </a:avLst>
          </a:prstGeom>
          <a:ln w="190500">
            <a:solidFill>
              <a:schemeClr val="bg2"/>
            </a:solidFill>
          </a:ln>
        </p:spPr>
        <p:style>
          <a:lnRef idx="1">
            <a:schemeClr val="accent1"/>
          </a:lnRef>
          <a:fillRef idx="0">
            <a:schemeClr val="accent1"/>
          </a:fillRef>
          <a:effectRef idx="0">
            <a:schemeClr val="accent1"/>
          </a:effectRef>
          <a:fontRef idx="minor">
            <a:schemeClr val="tx1"/>
          </a:fontRef>
        </p:style>
      </p:cxnSp>
      <p:pic>
        <p:nvPicPr>
          <p:cNvPr id="120" name="Immagine 119">
            <a:extLst>
              <a:ext uri="{FF2B5EF4-FFF2-40B4-BE49-F238E27FC236}">
                <a16:creationId xmlns:a16="http://schemas.microsoft.com/office/drawing/2014/main" id="{8B25143E-172C-4713-B894-972EDCE01688}"/>
              </a:ext>
            </a:extLst>
          </p:cNvPr>
          <p:cNvPicPr>
            <a:picLocks noChangeAspect="1"/>
          </p:cNvPicPr>
          <p:nvPr/>
        </p:nvPicPr>
        <p:blipFill>
          <a:blip r:embed="rId9"/>
          <a:stretch>
            <a:fillRect/>
          </a:stretch>
        </p:blipFill>
        <p:spPr>
          <a:xfrm rot="1729412">
            <a:off x="13480626" y="6995295"/>
            <a:ext cx="220642" cy="293303"/>
          </a:xfrm>
          <a:prstGeom prst="rect">
            <a:avLst/>
          </a:prstGeom>
        </p:spPr>
      </p:pic>
      <p:sp>
        <p:nvSpPr>
          <p:cNvPr id="121" name="TextBox 7">
            <a:extLst>
              <a:ext uri="{FF2B5EF4-FFF2-40B4-BE49-F238E27FC236}">
                <a16:creationId xmlns:a16="http://schemas.microsoft.com/office/drawing/2014/main" id="{CC4799BF-5280-4DFB-AE3D-61458AC7651E}"/>
              </a:ext>
            </a:extLst>
          </p:cNvPr>
          <p:cNvSpPr txBox="1"/>
          <p:nvPr/>
        </p:nvSpPr>
        <p:spPr>
          <a:xfrm>
            <a:off x="9264988" y="6564197"/>
            <a:ext cx="3427775"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ETHERNET CABLE</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39294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5"/>
                                        </p:tgtEl>
                                      </p:cBhvr>
                                    </p:animEffect>
                                    <p:set>
                                      <p:cBhvr>
                                        <p:cTn id="39" dur="1" fill="hold">
                                          <p:stCondLst>
                                            <p:cond delay="1499"/>
                                          </p:stCondLst>
                                        </p:cTn>
                                        <p:tgtEl>
                                          <p:spTgt spid="5"/>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left)">
                                      <p:cBhvr>
                                        <p:cTn id="58" dur="300"/>
                                        <p:tgtEl>
                                          <p:spTgt spid="118"/>
                                        </p:tgtEl>
                                      </p:cBhvr>
                                    </p:animEffect>
                                  </p:childTnLst>
                                </p:cTn>
                              </p:par>
                            </p:childTnLst>
                          </p:cTn>
                        </p:par>
                        <p:par>
                          <p:cTn id="59" fill="hold">
                            <p:stCondLst>
                              <p:cond delay="300"/>
                            </p:stCondLst>
                            <p:childTnLst>
                              <p:par>
                                <p:cTn id="60" presetID="22" presetClass="entr" presetSubtype="8" fill="hold" nodeType="after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wipe(left)">
                                      <p:cBhvr>
                                        <p:cTn id="62" dur="1750"/>
                                        <p:tgtEl>
                                          <p:spTgt spid="119"/>
                                        </p:tgtEl>
                                      </p:cBhvr>
                                    </p:animEffect>
                                  </p:childTnLst>
                                </p:cTn>
                              </p:par>
                              <p:par>
                                <p:cTn id="63" presetID="22" presetClass="entr" presetSubtype="4" fill="hold" nodeType="withEffect">
                                  <p:stCondLst>
                                    <p:cond delay="1550"/>
                                  </p:stCondLst>
                                  <p:childTnLst>
                                    <p:set>
                                      <p:cBhvr>
                                        <p:cTn id="64" dur="1" fill="hold">
                                          <p:stCondLst>
                                            <p:cond delay="0"/>
                                          </p:stCondLst>
                                        </p:cTn>
                                        <p:tgtEl>
                                          <p:spTgt spid="120"/>
                                        </p:tgtEl>
                                        <p:attrNameLst>
                                          <p:attrName>style.visibility</p:attrName>
                                        </p:attrNameLst>
                                      </p:cBhvr>
                                      <p:to>
                                        <p:strVal val="visible"/>
                                      </p:to>
                                    </p:set>
                                    <p:animEffect transition="in" filter="wipe(down)">
                                      <p:cBhvr>
                                        <p:cTn id="65" dur="150"/>
                                        <p:tgtEl>
                                          <p:spTgt spid="120"/>
                                        </p:tgtEl>
                                      </p:cBhvr>
                                    </p:animEffect>
                                  </p:childTnLst>
                                </p:cTn>
                              </p:par>
                            </p:childTnLst>
                          </p:cTn>
                        </p:par>
                        <p:par>
                          <p:cTn id="66" fill="hold">
                            <p:stCondLst>
                              <p:cond delay="2050"/>
                            </p:stCondLst>
                            <p:childTnLst>
                              <p:par>
                                <p:cTn id="67" presetID="14" presetClass="entr" presetSubtype="10" fill="hold" grpId="0" nodeType="afterEffect">
                                  <p:stCondLst>
                                    <p:cond delay="500"/>
                                  </p:stCondLst>
                                  <p:childTnLst>
                                    <p:set>
                                      <p:cBhvr>
                                        <p:cTn id="68" dur="1" fill="hold">
                                          <p:stCondLst>
                                            <p:cond delay="0"/>
                                          </p:stCondLst>
                                        </p:cTn>
                                        <p:tgtEl>
                                          <p:spTgt spid="121"/>
                                        </p:tgtEl>
                                        <p:attrNameLst>
                                          <p:attrName>style.visibility</p:attrName>
                                        </p:attrNameLst>
                                      </p:cBhvr>
                                      <p:to>
                                        <p:strVal val="visible"/>
                                      </p:to>
                                    </p:set>
                                    <p:animEffect transition="in" filter="randombar(horizontal)">
                                      <p:cBhvr>
                                        <p:cTn id="6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P spid="12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988426" y="3150604"/>
            <a:ext cx="8311148"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138836" y="3773991"/>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138838" y="4927537"/>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138840" y="6081083"/>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138842" y="7234629"/>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AVERAGE CPU</a:t>
              </a:r>
              <a:br>
                <a:rPr lang="en-US" sz="3200" cap="small" spc="40" dirty="0">
                  <a:solidFill>
                    <a:srgbClr val="FFFEE6"/>
                  </a:solidFill>
                  <a:effectLst>
                    <a:outerShdw blurRad="50800" dist="38100" dir="2700000" algn="tl" rotWithShape="0">
                      <a:prstClr val="black">
                        <a:alpha val="40000"/>
                      </a:prstClr>
                    </a:outerShdw>
                  </a:effectLst>
                  <a:latin typeface="Montserrat Classic Bold"/>
                </a:rPr>
              </a:br>
              <a:r>
                <a:rPr lang="en-US" sz="3200" cap="small" spc="40" dirty="0">
                  <a:solidFill>
                    <a:srgbClr val="FFFEE6"/>
                  </a:solidFill>
                  <a:effectLst>
                    <a:outerShdw blurRad="50800" dist="38100" dir="2700000" algn="tl" rotWithShape="0">
                      <a:prstClr val="black">
                        <a:alpha val="40000"/>
                      </a:prstClr>
                    </a:outerShdw>
                  </a:effectLst>
                  <a:latin typeface="Montserrat Classic Bold"/>
                </a:rPr>
                <a:t>UTILIZATION</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138841" y="8389507"/>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AVERAGE MEMORY UTILIZATION</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286749" y="2623125"/>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1871394" y="2623125"/>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286750" y="3773991"/>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5,54S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1958749" y="3773991"/>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1,25S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286750" y="4924872"/>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8,5S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1958749" y="4924872"/>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1.94S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286750" y="6082415"/>
            <a:ext cx="7343998"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15 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286750" y="7235293"/>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734504" y="7926998"/>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1958749" y="7235293"/>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2%</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370714" y="7926998"/>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286750" y="8390172"/>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59657" y="8704880"/>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412MB</a:t>
              </a: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1958749" y="8390172"/>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5520"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637MB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3324849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75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wipe(left)">
                                      <p:cBhvr>
                                        <p:cTn id="69" dur="75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childTnLst>
                          </p:cTn>
                        </p:par>
                        <p:par>
                          <p:cTn id="75" fill="hold">
                            <p:stCondLst>
                              <p:cond delay="500"/>
                            </p:stCondLst>
                            <p:childTnLst>
                              <p:par>
                                <p:cTn id="76" presetID="14" presetClass="entr" presetSubtype="10" fill="hold" grpId="0" nodeType="afterEffect">
                                  <p:stCondLst>
                                    <p:cond delay="750"/>
                                  </p:stCondLst>
                                  <p:childTnLst>
                                    <p:set>
                                      <p:cBhvr>
                                        <p:cTn id="77" dur="1" fill="hold">
                                          <p:stCondLst>
                                            <p:cond delay="0"/>
                                          </p:stCondLst>
                                        </p:cTn>
                                        <p:tgtEl>
                                          <p:spTgt spid="113"/>
                                        </p:tgtEl>
                                        <p:attrNameLst>
                                          <p:attrName>style.visibility</p:attrName>
                                        </p:attrNameLst>
                                      </p:cBhvr>
                                      <p:to>
                                        <p:strVal val="visible"/>
                                      </p:to>
                                    </p:set>
                                    <p:animEffect transition="in" filter="randombar(horizontal)">
                                      <p:cBhvr>
                                        <p:cTn id="78" dur="500"/>
                                        <p:tgtEl>
                                          <p:spTgt spid="11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left)">
                                      <p:cBhvr>
                                        <p:cTn id="83" dur="500"/>
                                        <p:tgtEl>
                                          <p:spTgt spid="25"/>
                                        </p:tgtEl>
                                      </p:cBhvr>
                                    </p:animEffect>
                                  </p:childTnLst>
                                </p:cTn>
                              </p:par>
                            </p:childTnLst>
                          </p:cTn>
                        </p:par>
                        <p:par>
                          <p:cTn id="84" fill="hold">
                            <p:stCondLst>
                              <p:cond delay="500"/>
                            </p:stCondLst>
                            <p:childTnLst>
                              <p:par>
                                <p:cTn id="85" presetID="14" presetClass="entr" presetSubtype="10" fill="hold" grpId="0" nodeType="afterEffect">
                                  <p:stCondLst>
                                    <p:cond delay="750"/>
                                  </p:stCondLst>
                                  <p:childTnLst>
                                    <p:set>
                                      <p:cBhvr>
                                        <p:cTn id="86" dur="1" fill="hold">
                                          <p:stCondLst>
                                            <p:cond delay="0"/>
                                          </p:stCondLst>
                                        </p:cTn>
                                        <p:tgtEl>
                                          <p:spTgt spid="116"/>
                                        </p:tgtEl>
                                        <p:attrNameLst>
                                          <p:attrName>style.visibility</p:attrName>
                                        </p:attrNameLst>
                                      </p:cBhvr>
                                      <p:to>
                                        <p:strVal val="visible"/>
                                      </p:to>
                                    </p:set>
                                    <p:animEffect transition="in" filter="randombar(horizontal)">
                                      <p:cBhvr>
                                        <p:cTn id="87" dur="500"/>
                                        <p:tgtEl>
                                          <p:spTgt spid="11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left)">
                                      <p:cBhvr>
                                        <p:cTn id="92" dur="750"/>
                                        <p:tgtEl>
                                          <p:spTgt spid="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5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wipe(left)">
                                      <p:cBhvr>
                                        <p:cTn id="10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619678-9EF4-44FF-9EF7-654ED03FAF9C}">
  <ds:schemaRefs>
    <ds:schemaRef ds:uri="http://schemas.microsoft.com/sharepoint/v3/contenttype/forms"/>
  </ds:schemaRefs>
</ds:datastoreItem>
</file>

<file path=customXml/itemProps2.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customXml/itemProps3.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8502</TotalTime>
  <Words>4469</Words>
  <Application>Microsoft Office PowerPoint</Application>
  <PresentationFormat>Personalizzato</PresentationFormat>
  <Paragraphs>668</Paragraphs>
  <Slides>47</Slides>
  <Notes>46</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47</vt:i4>
      </vt:variant>
    </vt:vector>
  </HeadingPairs>
  <TitlesOfParts>
    <vt:vector size="55" baseType="lpstr">
      <vt:lpstr>Calibri</vt:lpstr>
      <vt:lpstr>MoolBoran</vt:lpstr>
      <vt:lpstr>League Gothic</vt:lpstr>
      <vt:lpstr>Arial</vt:lpstr>
      <vt:lpstr>Montserrat Light</vt:lpstr>
      <vt:lpstr>Noto Sans</vt:lpstr>
      <vt:lpstr>Montserrat Classic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Riccardo Bertini</cp:lastModifiedBy>
  <cp:revision>247</cp:revision>
  <dcterms:created xsi:type="dcterms:W3CDTF">2006-08-16T00:00:00Z</dcterms:created>
  <dcterms:modified xsi:type="dcterms:W3CDTF">2021-01-19T07:58:42Z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